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8" r:id="rId3"/>
    <p:sldId id="299" r:id="rId4"/>
    <p:sldId id="300" r:id="rId5"/>
    <p:sldId id="259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51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257" r:id="rId24"/>
    <p:sldId id="262" r:id="rId25"/>
    <p:sldId id="261" r:id="rId26"/>
    <p:sldId id="336" r:id="rId27"/>
    <p:sldId id="337" r:id="rId28"/>
    <p:sldId id="339" r:id="rId29"/>
    <p:sldId id="340" r:id="rId30"/>
    <p:sldId id="341" r:id="rId31"/>
    <p:sldId id="342" r:id="rId32"/>
    <p:sldId id="343" r:id="rId33"/>
    <p:sldId id="344" r:id="rId34"/>
    <p:sldId id="345" r:id="rId35"/>
    <p:sldId id="346" r:id="rId36"/>
    <p:sldId id="347" r:id="rId37"/>
    <p:sldId id="348" r:id="rId38"/>
    <p:sldId id="349" r:id="rId39"/>
    <p:sldId id="350" r:id="rId40"/>
    <p:sldId id="258" r:id="rId41"/>
    <p:sldId id="335" r:id="rId42"/>
    <p:sldId id="280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13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771640-5F06-4144-B9E9-AC3847FE6F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AD87C6-C55E-44C3-B0EF-E8CB2A0577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CB0C40-2531-44FB-AAB3-982A2496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D8F2E5-91D5-4E19-8931-15C3CAA93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D66655-8FA4-4F69-9E70-B1E485E49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06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E16E44-D104-47E5-BDB9-77304CBD7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845B74-FC53-4A87-B7D4-FD20426BE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12F368-2D43-4C3B-B0A3-E385CFDE0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0C05C3-8F0F-4096-8ABD-333E268EC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D67982-7D4A-42C9-94D2-E7519E81A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5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7948BCE-6EEF-428E-B8A1-B87A3DEE5B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54342E7-614E-4BB9-AC7F-6183D0DBAA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3B236D1-47B4-42EF-9A9F-0A0ECFE0F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53F5B4-DD63-4079-9BBF-3DAB5A2D9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F4A0C1-7B56-4897-88F2-E4B958F0A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481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FDB084-682B-472F-9773-5B8B1BE58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F572B3-2601-4C38-9F23-E2CEB48E26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0FD72D7-6946-407B-8104-D6B9B9CF7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E7E168A-F1C6-4F56-84F2-DF79909AC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1E2AFD-8F12-4F79-94D6-E9C00C10B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05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E92917-216A-41C9-A5DF-99EA6ADE7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0FC2D1-C822-4D28-9531-1341CEA850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321505-B2AC-4CDD-AE68-4C42B20E9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EBD326-AF9D-4A8C-8A80-3A464C707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C336DF-A04B-4697-AC9B-D00CEF886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07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778BA9-D212-4E14-BA83-EB6871FF1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3AA37E-A495-493D-BC0A-18BB0D5D97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B7A43E-BF4A-4C46-B1CD-2067D37F61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1746634-BAA2-4EBA-AF33-51FD11B091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D8DF2AD-248D-4A18-AC7F-75B2773B0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6FED87-349E-4D8D-B9AA-AA206EDA0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792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E95ACD-CB2E-4666-B0A9-91C78B4B5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B322AC-0675-4C82-A5ED-E7B97C000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671D2A-94E4-4745-B0C5-92C68928F9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4B21034-0CC3-4142-8D33-14BBB009A6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4B2BA88-E846-4877-BBA3-3E377DBAE3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8CEC79B-42E8-4782-AF4A-D65C6DA77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A2A237E-33C0-4F43-B65C-3460E9FAE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5D175C9-A880-4794-9919-D70FD7390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50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162D30-B260-49C3-91BD-992593E79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5E1BB14-5E15-4DEE-938C-B38D1A96F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72C1377-8411-4C01-9CC7-22DFDC29E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69179E-19E8-4843-B6F3-05B98CC67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323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5FAD114-DF64-4E4F-B534-9CBE05865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677856F-BB02-44DB-84DD-198367D8B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FF5C0D6-E763-4E53-8AC6-F5EE75B0A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061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277A68-4111-4DF8-835F-84103D681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21BF16-E361-43B8-A05D-869B1DD85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9623B77-15DE-4677-95ED-CA164A270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0662A4-5993-43D3-A42F-C9500D82F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EB8A398-434D-4EF2-AD45-53C9DFF7B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EAB1964-47EF-4B2D-AF5D-5D72F0E44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01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6678C2-7753-4F93-9CCA-52A81C4BB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949DDFB-860B-442C-A3B6-E281B9B54D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E3D1893-EB8F-4CF4-9B51-0F8F72D06C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D1261B-91E9-49AE-BC6C-E4B7DAECB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765C30-EBD9-472D-ACDD-C8EB92CA9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5E51BF-B21A-43BD-935E-11D252CC8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54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F8975D-C812-4BD8-8BAF-CF7B13C0E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07FCC3-FA4C-4488-96F5-B2B12C418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547D90-D872-4C48-81CE-0C39D5D84E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6A74C-5D12-4AA5-8B1D-0D77D6F0AAFE}" type="datetimeFigureOut">
              <a:rPr lang="ru-RU" smtClean="0"/>
              <a:t>12.01.2025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A7A17A-D8A1-410D-AEFD-AE138ABC96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497783-6690-4CAD-9B16-4D4DF1FF7C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751D6-7C54-40FB-8FA6-C5502115D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91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s://cyberleninka.ru/article/n/sobytiynyy-marketing-vyzovy-i-vozmozhnosti-novogo-vremeni" TargetMode="External"/><Relationship Id="rId3" Type="http://schemas.openxmlformats.org/officeDocument/2006/relationships/hyperlink" Target="file:///C:\Users\thinker\Downloads\%5bGerasimov_S.V.,_Tulchinsky_G.L,_Lohina_T.E.%5d_Mene(libcats.org)%20(1).pdf" TargetMode="External"/><Relationship Id="rId7" Type="http://schemas.openxmlformats.org/officeDocument/2006/relationships/hyperlink" Target="https://cyberleninka.ru/article/n/spetsialnye-meropriyatiya-kak-in&#1040;.&#1053;&#1086;&#1073;&#1077;&#1083;&#1100;strumentkommunikatsionnoy-politiki" TargetMode="External"/><Relationship Id="rId2" Type="http://schemas.openxmlformats.org/officeDocument/2006/relationships/hyperlink" Target="https://cyberleninka.ru/article/n/fenomen-ivent-v-sotsialnom-i-nauchnom-kontekst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yberleninka.ru/article/n/pier-de-kuberten-i-vozrozhdenie-olimpiyskih-igr" TargetMode="External"/><Relationship Id="rId5" Type="http://schemas.openxmlformats.org/officeDocument/2006/relationships/hyperlink" Target="https://cyberleninka.ru/article/n/sobytiynye-kommunikatsii-v-prostranstve-kultury-xx-veka" TargetMode="External"/><Relationship Id="rId4" Type="http://schemas.openxmlformats.org/officeDocument/2006/relationships/hyperlink" Target="https://cyberleninka.ru/article/n/osobennosti-ispolzovaniya-spetsialnyh-meropriyatiy-v-kachestve-marketingovogo-instrumenta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6C20BD-3EA1-498C-9651-3ABF9AF001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ТЕМА ЛЕКЦИИ 1. СПЕЦИАЛЬНЫЕ МЕРОПРИЯТИЯ: СУЩНОСТЬ, ВИДЫ, НАЗНАЧЕНИЕ 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82D06DF-1A0E-43C7-8704-7042332A9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8466"/>
            <a:ext cx="9144000" cy="2747364"/>
          </a:xfrm>
        </p:spPr>
        <p:txBody>
          <a:bodyPr>
            <a:norm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ru-RU" sz="3600" b="1"/>
              <a:t>Понятие </a:t>
            </a:r>
            <a:r>
              <a:rPr lang="ru-RU" sz="3600" b="1" dirty="0"/>
              <a:t>специальное мероприятие и специальное событие</a:t>
            </a:r>
            <a:endParaRPr lang="ru-RU" sz="3600" dirty="0"/>
          </a:p>
          <a:p>
            <a:pPr marL="457200" lvl="0" indent="-457200" algn="just">
              <a:buFont typeface="+mj-lt"/>
              <a:buAutoNum type="arabicPeriod"/>
            </a:pPr>
            <a:r>
              <a:rPr lang="ru-RU" sz="3600" b="1" dirty="0"/>
              <a:t>История становления индустрии специальных мероприятий</a:t>
            </a:r>
            <a:endParaRPr lang="ru-RU" sz="3600" dirty="0"/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4567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CEEE3C-BB35-4A9F-A0C0-55AB4DDB3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Т.о</a:t>
            </a:r>
            <a:r>
              <a:rPr lang="ru-RU" dirty="0"/>
              <a:t>. с</a:t>
            </a:r>
            <a:r>
              <a:rPr lang="ru-RU" b="1" dirty="0"/>
              <a:t>пециальное мероприятие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81EF9F-B26C-4CA3-A7A3-447DF43CC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b="1" dirty="0"/>
              <a:t>– </a:t>
            </a:r>
            <a:r>
              <a:rPr lang="ru-RU" sz="3600" dirty="0"/>
              <a:t>это</a:t>
            </a:r>
            <a:r>
              <a:rPr lang="ru-RU" sz="3600" b="1" dirty="0"/>
              <a:t> </a:t>
            </a:r>
            <a:r>
              <a:rPr lang="ru-RU" sz="3600" dirty="0"/>
              <a:t>явление общественной жизни, организуемое с целью привлечь внимание конкретной аудитории и широкой публики к организации, ее деятельности, руководству, развитию социальных коммуникаций и социального партнерства</a:t>
            </a:r>
          </a:p>
          <a:p>
            <a:pPr marL="0" indent="0" algn="just">
              <a:buNone/>
            </a:pPr>
            <a:r>
              <a:rPr lang="ru-RU" sz="3600" dirty="0"/>
              <a:t>Эти мероприятия представляют собой комплексные события, организованные для взаимодействия между брендом и целевой аудиторией</a:t>
            </a:r>
          </a:p>
        </p:txBody>
      </p:sp>
    </p:spTree>
    <p:extLst>
      <p:ext uri="{BB962C8B-B14F-4D97-AF65-F5344CB8AC3E}">
        <p14:creationId xmlns:p14="http://schemas.microsoft.com/office/powerpoint/2010/main" val="3418352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30480E-18CE-4A1C-960C-717058EB5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Смыслы, которые определяют </a:t>
            </a:r>
            <a:br>
              <a:rPr lang="ru-RU" b="1" dirty="0"/>
            </a:br>
            <a:r>
              <a:rPr lang="ru-RU" b="1" dirty="0"/>
              <a:t>специальные мероприятия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B43DEF-B1C4-4F05-9F28-E49701FCF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1. Уникальный отрезок времени, проводимый с использованием ритуалов и церемоний для удовлетворения особых потребностей аудитории</a:t>
            </a:r>
          </a:p>
          <a:p>
            <a:pPr algn="just"/>
            <a:r>
              <a:rPr lang="ru-RU" dirty="0"/>
              <a:t>2. Мероприятие, которое изменяет отношения целевых аудиторий и бренда и обладает в их глазах субъективной значимостью</a:t>
            </a:r>
          </a:p>
          <a:p>
            <a:pPr algn="just"/>
            <a:r>
              <a:rPr lang="ru-RU" dirty="0"/>
              <a:t>3. Мероприятие, проводимое в целях формирования позитивного имиджа организации и привлечения внимания общественности к самой компании, ее деятельности и продуктам</a:t>
            </a:r>
          </a:p>
          <a:p>
            <a:pPr algn="just"/>
            <a:r>
              <a:rPr lang="ru-RU" dirty="0"/>
              <a:t>4. Особое мероприятие или специально подготовленное происшествие, которое ярко переживается реципиентом на месте и используется как платформа для дальнейшего развития коммуникаций предприятия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211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9A9218-F9CF-4E2B-A3E8-A3FB72C29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Специальное мероприятие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25D33B-F89B-4909-959D-4E273CD76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– это </a:t>
            </a:r>
            <a:r>
              <a:rPr lang="ru-RU" sz="4400" b="1" dirty="0"/>
              <a:t>организационно сложный проект</a:t>
            </a:r>
            <a:r>
              <a:rPr lang="ru-RU" sz="4400" dirty="0"/>
              <a:t>, который дает возможность ознакомить потенциальных потребителей с новыми свойствами бренда, формировать имидж бренда, способствуя значительному увеличению его узнаваемости</a:t>
            </a:r>
          </a:p>
        </p:txBody>
      </p:sp>
    </p:spTree>
    <p:extLst>
      <p:ext uri="{BB962C8B-B14F-4D97-AF65-F5344CB8AC3E}">
        <p14:creationId xmlns:p14="http://schemas.microsoft.com/office/powerpoint/2010/main" val="2297886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1BF28C-69F6-4F49-AA6B-59EA800F9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Специальные мероприятия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C9101F-04BA-4330-9A60-FDECC7777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— </a:t>
            </a:r>
            <a:r>
              <a:rPr lang="ru-RU" sz="4000" b="1" dirty="0"/>
              <a:t>один из ключевых элементов комплекса интегрированных маркетинговых коммуникаций</a:t>
            </a:r>
            <a:endParaRPr lang="ru-RU" sz="4000" dirty="0"/>
          </a:p>
          <a:p>
            <a:pPr marL="0" indent="0" algn="just">
              <a:buNone/>
            </a:pPr>
            <a:r>
              <a:rPr lang="ru-RU" sz="4000" dirty="0"/>
              <a:t>Обладая потенциалом достижения разнообразных целей, специальное мероприятие способно эффективно использоваться как в рекламе, так и в связях с общественностью и других областях</a:t>
            </a:r>
          </a:p>
        </p:txBody>
      </p:sp>
    </p:spTree>
    <p:extLst>
      <p:ext uri="{BB962C8B-B14F-4D97-AF65-F5344CB8AC3E}">
        <p14:creationId xmlns:p14="http://schemas.microsoft.com/office/powerpoint/2010/main" val="1027006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A5A672-74C7-46AC-9978-A258C19D9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Специальные мероприятия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D1CD36-8700-483B-BF59-3A655D6FF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/>
              <a:t>предполагают предоставление личного позитивного опыта общения с продвигаемым продуктом, торговой маркой, фирмой как способа формирования у него эмоциональной связи с ней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204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89BFB2-4AE7-4AB6-B8D3-920310DA4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У. </a:t>
            </a:r>
            <a:r>
              <a:rPr lang="ru-RU" b="1" dirty="0" err="1"/>
              <a:t>Хальцбауэр</a:t>
            </a:r>
            <a:r>
              <a:rPr lang="ru-RU" dirty="0"/>
              <a:t> обращает внимание также на такие особенности специальных событий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DAEA18-A8DC-4455-B7AD-31CCAAB1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субъективность восприятия мероприятия каждым из посетителей</a:t>
            </a:r>
          </a:p>
          <a:p>
            <a:r>
              <a:rPr lang="ru-RU" sz="4000" dirty="0"/>
              <a:t> его моментальность</a:t>
            </a:r>
          </a:p>
          <a:p>
            <a:r>
              <a:rPr lang="ru-RU" sz="4000" dirty="0"/>
              <a:t>интерактивность мероприятий </a:t>
            </a:r>
          </a:p>
          <a:p>
            <a:r>
              <a:rPr lang="ru-RU" sz="4000" dirty="0"/>
              <a:t>многоканальность данного инструмента</a:t>
            </a:r>
          </a:p>
          <a:p>
            <a:r>
              <a:rPr lang="ru-RU" sz="4000" dirty="0"/>
              <a:t>уникальность специальных мероприятий</a:t>
            </a:r>
          </a:p>
        </p:txBody>
      </p:sp>
    </p:spTree>
    <p:extLst>
      <p:ext uri="{BB962C8B-B14F-4D97-AF65-F5344CB8AC3E}">
        <p14:creationId xmlns:p14="http://schemas.microsoft.com/office/powerpoint/2010/main" val="1953067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4132BF-A9CB-446D-B8C8-102AB70C9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От </a:t>
            </a:r>
            <a:r>
              <a:rPr lang="ru-RU" b="1" dirty="0"/>
              <a:t>случайных событий</a:t>
            </a:r>
            <a:r>
              <a:rPr lang="ru-RU" dirty="0"/>
              <a:t> </a:t>
            </a:r>
            <a:r>
              <a:rPr lang="ru-RU" b="1" dirty="0"/>
              <a:t>специальное мероприятие</a:t>
            </a:r>
            <a:r>
              <a:rPr lang="ru-RU" dirty="0"/>
              <a:t> отличается тем, что: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9C6E07-4376-4C24-80D2-DCD300996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 algn="just"/>
            <a:r>
              <a:rPr lang="ru-RU" sz="4400" dirty="0"/>
              <a:t>результат проведения специального мероприятия всегда уникален, а его успех зависит от субъективного восприятия участников</a:t>
            </a:r>
          </a:p>
          <a:p>
            <a:pPr algn="just"/>
            <a:r>
              <a:rPr lang="ru-RU" sz="4400" dirty="0"/>
              <a:t>результат мероприятия обесценивается в том случае, если мероприятие проходит незамеченным</a:t>
            </a:r>
          </a:p>
        </p:txBody>
      </p:sp>
    </p:spTree>
    <p:extLst>
      <p:ext uri="{BB962C8B-B14F-4D97-AF65-F5344CB8AC3E}">
        <p14:creationId xmlns:p14="http://schemas.microsoft.com/office/powerpoint/2010/main" val="5166333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0B906C-C1F0-43CA-B597-E8D62458E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Для любого профессионально организованного специального мероприятия характерны следующие аспекты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EC0217-A972-444E-BD17-58D9A5D15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43397"/>
            <a:ext cx="10515600" cy="3733566"/>
          </a:xfrm>
        </p:spPr>
        <p:txBody>
          <a:bodyPr/>
          <a:lstStyle/>
          <a:p>
            <a:pPr lvl="0" algn="just"/>
            <a:r>
              <a:rPr lang="ru-RU" sz="3600" dirty="0"/>
              <a:t>активное участие, вовлеченность, активность</a:t>
            </a:r>
          </a:p>
          <a:p>
            <a:pPr lvl="0" algn="just"/>
            <a:r>
              <a:rPr lang="ru-RU" sz="3600" dirty="0"/>
              <a:t>переключение из состояния монотонной работы, смена ритма, удивление (классический сленг организаторов — «чем сегодня удивлять будем?»)</a:t>
            </a:r>
          </a:p>
          <a:p>
            <a:pPr lvl="0" algn="just"/>
            <a:r>
              <a:rPr lang="ru-RU" sz="3600" dirty="0"/>
              <a:t>позитивное восприятие, эмоциональность, символика, удовлетворенность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01261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163654-BE58-4714-B2FB-50F3727D8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Специальное мероприятие</a:t>
            </a:r>
            <a:r>
              <a:rPr lang="ru-RU" dirty="0"/>
              <a:t> всегда планируется целенаправленно и служит </a:t>
            </a:r>
            <a:r>
              <a:rPr lang="ru-RU" b="1" dirty="0"/>
              <a:t>определенным целям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1A7F91-06EB-4773-9D90-02B2BA595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600" dirty="0"/>
              <a:t>непосредственный эффект (поступления от реализации приуроченной к событию продукции)</a:t>
            </a:r>
          </a:p>
          <a:p>
            <a:pPr lvl="0"/>
            <a:r>
              <a:rPr lang="ru-RU" sz="3600" dirty="0"/>
              <a:t>воздействие на конкретных людей</a:t>
            </a:r>
          </a:p>
          <a:p>
            <a:pPr lvl="0"/>
            <a:r>
              <a:rPr lang="ru-RU" sz="3600" dirty="0"/>
              <a:t>привлечение внимания и создание осведомленности</a:t>
            </a:r>
          </a:p>
          <a:p>
            <a:pPr lvl="0"/>
            <a:r>
              <a:rPr lang="ru-RU" sz="3600" dirty="0"/>
              <a:t>привлечение участников, доноров, их мотивирование</a:t>
            </a:r>
          </a:p>
          <a:p>
            <a:pPr lvl="0"/>
            <a:r>
              <a:rPr lang="ru-RU" sz="3600" dirty="0"/>
              <a:t>перенесение позитивного впечатления от события на продукт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418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5DEE4D-4F8F-408E-8CE5-76C87D6EE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Специальное мероприятие</a:t>
            </a:r>
            <a:r>
              <a:rPr lang="ru-RU" sz="3600" dirty="0"/>
              <a:t> также </a:t>
            </a:r>
            <a:r>
              <a:rPr lang="ru-RU" sz="3600" b="1" dirty="0"/>
              <a:t>создает условия и закладывает основу развития различных направлений связей с общественностью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763E75-E98A-46E5-AB79-3C3B34ABD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3731"/>
            <a:ext cx="10515600" cy="4924269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dirty="0"/>
              <a:t>развитие партнерских отношений, в том числе во внешнеэкономической деятельности</a:t>
            </a:r>
          </a:p>
          <a:p>
            <a:pPr lvl="0" algn="just"/>
            <a:r>
              <a:rPr lang="ru-RU" dirty="0"/>
              <a:t>привлечение инвестиций (</a:t>
            </a:r>
            <a:r>
              <a:rPr lang="ru-RU" dirty="0" err="1"/>
              <a:t>investor</a:t>
            </a:r>
            <a:r>
              <a:rPr lang="ru-RU" dirty="0"/>
              <a:t> </a:t>
            </a:r>
            <a:r>
              <a:rPr lang="ru-RU" dirty="0" err="1"/>
              <a:t>relations</a:t>
            </a:r>
            <a:r>
              <a:rPr lang="ru-RU" dirty="0"/>
              <a:t>)</a:t>
            </a:r>
          </a:p>
          <a:p>
            <a:pPr lvl="0" algn="just"/>
            <a:r>
              <a:rPr lang="ru-RU" dirty="0"/>
              <a:t>выстраивание оптимальных отношений с органами государственной власти (законодательной и исполнительной), органами местного самоуправления</a:t>
            </a:r>
          </a:p>
          <a:p>
            <a:pPr lvl="0" algn="just"/>
            <a:r>
              <a:rPr lang="ru-RU" dirty="0"/>
              <a:t>оптимизация внешних и внутренних социальных инвестиций</a:t>
            </a:r>
          </a:p>
          <a:p>
            <a:pPr lvl="0" algn="just"/>
            <a:r>
              <a:rPr lang="ru-RU" dirty="0"/>
              <a:t>благотворительность и спонсорство</a:t>
            </a:r>
          </a:p>
          <a:p>
            <a:pPr lvl="0" algn="just"/>
            <a:r>
              <a:rPr lang="ru-RU" dirty="0"/>
              <a:t>социальное позиционирование организации, развитие отношений с организованной общественностью (НКО, партиями, профсоюзами, конфессиями и т. д.)</a:t>
            </a:r>
          </a:p>
          <a:p>
            <a:pPr lvl="0" algn="just"/>
            <a:r>
              <a:rPr lang="ru-RU" dirty="0"/>
              <a:t>добрососедские отношения с населением, другими организациями и предприятиями</a:t>
            </a:r>
          </a:p>
          <a:p>
            <a:pPr lvl="0" algn="just"/>
            <a:r>
              <a:rPr lang="ru-RU" dirty="0"/>
              <a:t>формирование и развитие корпоративной культуры, ее традиций, ритуалов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693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00D75-E689-4764-BAEF-519940A51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979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/>
              <a:t>Ивент</a:t>
            </a:r>
            <a:r>
              <a:rPr lang="ru-RU" sz="5300" dirty="0"/>
              <a:t> (от англ. </a:t>
            </a:r>
            <a:r>
              <a:rPr lang="ru-RU" sz="5300" dirty="0" err="1"/>
              <a:t>еvent</a:t>
            </a:r>
            <a:r>
              <a:rPr lang="ru-RU" sz="5300" dirty="0"/>
              <a:t>), в соответствии с англо-русским словарем </a:t>
            </a:r>
            <a:r>
              <a:rPr lang="ru-RU" sz="5300" dirty="0" err="1"/>
              <a:t>В.К.Мюллера</a:t>
            </a:r>
            <a:r>
              <a:rPr lang="ru-RU" sz="5300" dirty="0"/>
              <a:t> переводится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DD318C-79FC-4F0D-9CFF-E66C4D58BB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02965"/>
            <a:ext cx="10515600" cy="33899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1) событие; </a:t>
            </a:r>
          </a:p>
          <a:p>
            <a:pPr marL="0" indent="0">
              <a:buNone/>
            </a:pPr>
            <a:r>
              <a:rPr lang="ru-RU" sz="3200" dirty="0"/>
              <a:t>2) случай, мероприятие, происшествие; </a:t>
            </a:r>
          </a:p>
          <a:p>
            <a:pPr marL="0" indent="0">
              <a:buNone/>
            </a:pPr>
            <a:r>
              <a:rPr lang="ru-RU" sz="3200" dirty="0"/>
              <a:t>3) исход, результат; </a:t>
            </a:r>
          </a:p>
          <a:p>
            <a:pPr marL="0" indent="0">
              <a:buNone/>
            </a:pPr>
            <a:r>
              <a:rPr lang="ru-RU" sz="3200" dirty="0"/>
              <a:t>4) номер (в программе состязаний); </a:t>
            </a:r>
          </a:p>
          <a:p>
            <a:pPr marL="0" indent="0">
              <a:buNone/>
            </a:pPr>
            <a:r>
              <a:rPr lang="ru-RU" sz="3200" dirty="0"/>
              <a:t>5) соревнование по определенному виду спорта</a:t>
            </a:r>
          </a:p>
        </p:txBody>
      </p:sp>
    </p:spTree>
    <p:extLst>
      <p:ext uri="{BB962C8B-B14F-4D97-AF65-F5344CB8AC3E}">
        <p14:creationId xmlns:p14="http://schemas.microsoft.com/office/powerpoint/2010/main" val="42379931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E47F03-D0F4-4542-BBA0-7FEF58174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Главные социальные функции </a:t>
            </a:r>
            <a:br>
              <a:rPr lang="ru-RU" b="1" dirty="0"/>
            </a:br>
            <a:r>
              <a:rPr lang="ru-RU" b="1" dirty="0"/>
              <a:t>специальных мероприятий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75BB16-3ACB-455E-BC6C-2A52E7E30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sz="4800" dirty="0"/>
              <a:t>Привлечение внимания общественности, прежде всего СМИ</a:t>
            </a:r>
          </a:p>
          <a:p>
            <a:pPr lvl="0" algn="just"/>
            <a:r>
              <a:rPr lang="ru-RU" sz="4800" dirty="0"/>
              <a:t>Повод для личных контактов не только обычных, но и статусных,</a:t>
            </a:r>
          </a:p>
          <a:p>
            <a:pPr marL="0" indent="0" algn="just">
              <a:buNone/>
            </a:pPr>
            <a:r>
              <a:rPr lang="ru-RU" sz="4800" dirty="0"/>
              <a:t>авторитетных и т. п. людей</a:t>
            </a:r>
          </a:p>
        </p:txBody>
      </p:sp>
    </p:spTree>
    <p:extLst>
      <p:ext uri="{BB962C8B-B14F-4D97-AF65-F5344CB8AC3E}">
        <p14:creationId xmlns:p14="http://schemas.microsoft.com/office/powerpoint/2010/main" val="26737589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F29989-9AB3-44E9-8F7F-295A36D7B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Особенности специальных мероприятий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F26A8D-7994-4E5A-8CA2-3BA63C0D19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60185"/>
          </a:xfrm>
        </p:spPr>
        <p:txBody>
          <a:bodyPr>
            <a:normAutofit fontScale="85000" lnSpcReduction="10000"/>
          </a:bodyPr>
          <a:lstStyle/>
          <a:p>
            <a:pPr lvl="0" algn="just"/>
            <a:r>
              <a:rPr lang="ru-RU" dirty="0"/>
              <a:t>Всегда планируются заранее и представляют компанию в позитивном свете</a:t>
            </a:r>
          </a:p>
          <a:p>
            <a:pPr lvl="0" algn="just"/>
            <a:r>
              <a:rPr lang="ru-RU" dirty="0"/>
              <a:t>Способствуют вовлечению аудитории в культуру бренда через впечатления и эмоции</a:t>
            </a:r>
          </a:p>
          <a:p>
            <a:pPr lvl="0" algn="just"/>
            <a:r>
              <a:rPr lang="ru-RU" dirty="0"/>
              <a:t>Помогают достигать целей, таких как повышение спроса, формирование лояльности и доверия</a:t>
            </a:r>
          </a:p>
          <a:p>
            <a:pPr lvl="0" algn="just"/>
            <a:r>
              <a:rPr lang="ru-RU" dirty="0"/>
              <a:t>Содержат креативный и информационный компоненты, что позволяет привлечь внимание СМИ и лидеров мнений</a:t>
            </a:r>
          </a:p>
          <a:p>
            <a:pPr lvl="0" algn="just"/>
            <a:r>
              <a:rPr lang="ru-RU" dirty="0"/>
              <a:t>Продвижение начинается до самого мероприятия через афиши, анонсы и приглашения</a:t>
            </a:r>
          </a:p>
          <a:p>
            <a:pPr lvl="0" algn="just"/>
            <a:r>
              <a:rPr lang="ru-RU" dirty="0"/>
              <a:t>Создают связь между действиями участников, впечатлениями и символикой бренда</a:t>
            </a:r>
          </a:p>
          <a:p>
            <a:pPr lvl="0" algn="just"/>
            <a:r>
              <a:rPr lang="ru-RU" dirty="0"/>
              <a:t>Участники событий могут быть источником маркетинговой информации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8786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8A80CE-529A-4B48-8334-9E9B06ABC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Особую роль специальные мероприятия играют в развитии корпоративных коммуникаций, </a:t>
            </a:r>
            <a:br>
              <a:rPr lang="ru-RU" sz="3600" b="1" dirty="0"/>
            </a:br>
            <a:r>
              <a:rPr lang="ru-RU" sz="3600" b="1" dirty="0"/>
              <a:t>работы со СМИ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74ADD05-0744-4BAD-BE82-6A942F812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04959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1) предоставляют хорошие возможности прямых непосредственных контактов и знакомств, межличностного общения</a:t>
            </a:r>
          </a:p>
          <a:p>
            <a:pPr marL="0" indent="0" algn="just">
              <a:buNone/>
            </a:pPr>
            <a:r>
              <a:rPr lang="ru-RU" dirty="0"/>
              <a:t>2) способствуют формированию и продвижению привлекательного имиджа организации и ее первых лиц</a:t>
            </a:r>
          </a:p>
          <a:p>
            <a:pPr marL="0" indent="0" algn="just">
              <a:buNone/>
            </a:pPr>
            <a:r>
              <a:rPr lang="ru-RU" dirty="0"/>
              <a:t>3) создают условия для формирования круга друзей организации, обеспечивая им хорошие поводы для их паблисити и продвижения привлекательного имиджа</a:t>
            </a:r>
          </a:p>
          <a:p>
            <a:pPr marL="0" indent="0" algn="just">
              <a:buNone/>
            </a:pPr>
            <a:r>
              <a:rPr lang="ru-RU" dirty="0"/>
              <a:t>4) привлекают внимание общественности, обеспечивая хорошие возможности паблисити (популярности, известности и узнаваемости) фирмы, ее брендов</a:t>
            </a:r>
          </a:p>
          <a:p>
            <a:pPr marL="0" indent="0" algn="just">
              <a:buNone/>
            </a:pPr>
            <a:r>
              <a:rPr lang="ru-RU" dirty="0"/>
              <a:t>5) привлекают внимание СМИ, конкретных журналистов</a:t>
            </a:r>
          </a:p>
          <a:p>
            <a:pPr marL="0" indent="0" algn="just">
              <a:buNone/>
            </a:pPr>
            <a:r>
              <a:rPr lang="ru-RU" dirty="0"/>
              <a:t>6) создают новостные поводы — фирма предстает ньюсмейкером, поставщиком «хороших новостей»</a:t>
            </a:r>
          </a:p>
          <a:p>
            <a:pPr marL="0" indent="0" algn="just">
              <a:buNone/>
            </a:pPr>
            <a:r>
              <a:rPr lang="ru-RU" dirty="0"/>
              <a:t>7) взаимодействуют со СМИ, создавая условия управления новостями и полноценного информационного менеджмента</a:t>
            </a:r>
          </a:p>
        </p:txBody>
      </p:sp>
    </p:spTree>
    <p:extLst>
      <p:ext uri="{BB962C8B-B14F-4D97-AF65-F5344CB8AC3E}">
        <p14:creationId xmlns:p14="http://schemas.microsoft.com/office/powerpoint/2010/main" val="27464249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4AFFD4-4371-43E5-A5E0-D153F8FB5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B71C86-64F4-4BD5-9218-D6573BF0E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3553"/>
            <a:ext cx="10515600" cy="397340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400" dirty="0"/>
              <a:t>История понятия </a:t>
            </a:r>
            <a:r>
              <a:rPr lang="ru-RU" sz="4400" b="1" dirty="0" err="1"/>
              <a:t>Event</a:t>
            </a:r>
            <a:r>
              <a:rPr lang="ru-RU" sz="4400" dirty="0"/>
              <a:t> (от англ. – событие, приуроченное к определенному времени) уходит в глубокую древность: праздники, мероприятия, церемонии и иные события, посвященные рождению, женитьбе, смерти сопровождали человечество на протяжении всей его истории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D30C59D-8AED-4478-951B-F134701F21A7}"/>
              </a:ext>
            </a:extLst>
          </p:cNvPr>
          <p:cNvSpPr/>
          <p:nvPr/>
        </p:nvSpPr>
        <p:spPr>
          <a:xfrm>
            <a:off x="838200" y="166131"/>
            <a:ext cx="105156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/>
              <a:t>2. История становления индустрии мероприятий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6748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EFB62B-44A2-4469-91D9-7B2FCBA09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Древний Рим</a:t>
            </a:r>
            <a:br>
              <a:rPr lang="ru-RU" b="1" dirty="0"/>
            </a:br>
            <a:r>
              <a:rPr lang="ru-RU" b="1" dirty="0"/>
              <a:t>Хлеба и зрелищ! («</a:t>
            </a:r>
            <a:r>
              <a:rPr lang="ru-RU" b="1" dirty="0" err="1"/>
              <a:t>Panem</a:t>
            </a:r>
            <a:r>
              <a:rPr lang="ru-RU" b="1" dirty="0"/>
              <a:t> </a:t>
            </a:r>
            <a:r>
              <a:rPr lang="ru-RU" b="1" dirty="0" err="1"/>
              <a:t>et</a:t>
            </a:r>
            <a:r>
              <a:rPr lang="ru-RU" b="1" dirty="0"/>
              <a:t> </a:t>
            </a:r>
            <a:r>
              <a:rPr lang="ru-RU" b="1" dirty="0" err="1"/>
              <a:t>circenses</a:t>
            </a:r>
            <a:r>
              <a:rPr lang="ru-RU" b="1" dirty="0"/>
              <a:t>!»)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E3BC72-FE33-4BF8-A4C3-0CEB5092DF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58189"/>
            <a:ext cx="10515600" cy="341877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800" b="1" dirty="0"/>
              <a:t>Существовало три вида зрелищ</a:t>
            </a:r>
            <a:br>
              <a:rPr lang="ru-RU" sz="4800" b="1" dirty="0"/>
            </a:br>
            <a:endParaRPr lang="ru-RU" sz="4800" b="1" dirty="0"/>
          </a:p>
          <a:p>
            <a:r>
              <a:rPr lang="ru-RU" sz="4800" dirty="0"/>
              <a:t>Гладиаторские бои</a:t>
            </a:r>
          </a:p>
          <a:p>
            <a:r>
              <a:rPr lang="ru-RU" sz="4800" dirty="0"/>
              <a:t>Цирк (гонки на колесницах)</a:t>
            </a:r>
          </a:p>
          <a:p>
            <a:r>
              <a:rPr lang="ru-RU" sz="4800" dirty="0"/>
              <a:t>Театральные представления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126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3569DB-DA39-428D-8661-E2B00F673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 Средние века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949B2C-0FD6-439B-97AA-A42BA1C3E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/>
              <a:t>начали появляться городские и государственные праздники, которые часто сопровождались театральными представлениями</a:t>
            </a:r>
          </a:p>
          <a:p>
            <a:pPr marL="0" indent="0" algn="just">
              <a:buNone/>
            </a:pPr>
            <a:r>
              <a:rPr lang="ru-RU" sz="4000" dirty="0"/>
              <a:t> Они служили средством пропаганды, </a:t>
            </a:r>
            <a:r>
              <a:rPr lang="ru-RU" sz="4000" b="1" dirty="0"/>
              <a:t>способствовали формированию отношения общества к различным социальным и политическим вопросам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7695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F3C053-6841-45F6-99BF-01A49AD53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Истоки индустрии специальных мероприятий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50A056-881C-4E2E-B756-D098416E9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6600" dirty="0"/>
              <a:t>относятся к </a:t>
            </a:r>
            <a:r>
              <a:rPr lang="ru-RU" sz="6600" b="1" dirty="0"/>
              <a:t>1800-м гг.,</a:t>
            </a:r>
            <a:r>
              <a:rPr lang="ru-RU" sz="6600" dirty="0"/>
              <a:t> когда стали продавать билеты на спортивные матчи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648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6E7B28-E31E-4F43-AD7D-3922E26B4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Мировоззренческие изменения, происходившие </a:t>
            </a:r>
            <a:r>
              <a:rPr lang="ru-RU" b="1" dirty="0"/>
              <a:t>в конце XIX </a:t>
            </a:r>
            <a:br>
              <a:rPr lang="ru-RU" b="1" dirty="0"/>
            </a:br>
            <a:r>
              <a:rPr lang="ru-RU" b="1" dirty="0"/>
              <a:t>и в первой трети XX вв</a:t>
            </a:r>
            <a:r>
              <a:rPr lang="ru-RU" dirty="0"/>
              <a:t>.,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ECF4E7-98C9-47BB-93A1-863AD55F29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3593"/>
            <a:ext cx="10515600" cy="403337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/>
              <a:t>привели к формированию новых философско-эстетических концепций жизни и творчества, к становлению нового типа художественного сознания и практик</a:t>
            </a:r>
          </a:p>
          <a:p>
            <a:pPr marL="0" indent="0" algn="just">
              <a:buNone/>
            </a:pPr>
            <a:r>
              <a:rPr lang="ru-RU" sz="4000" dirty="0"/>
              <a:t>Эстетические идеи </a:t>
            </a:r>
            <a:r>
              <a:rPr lang="ru-RU" sz="4000" b="1" dirty="0"/>
              <a:t>эпохи модерна</a:t>
            </a:r>
            <a:r>
              <a:rPr lang="ru-RU" sz="4000" dirty="0"/>
              <a:t> являлись основанием для появления в культуре новых форм и опыта событийных коммуникаций</a:t>
            </a:r>
          </a:p>
        </p:txBody>
      </p:sp>
    </p:spTree>
    <p:extLst>
      <p:ext uri="{BB962C8B-B14F-4D97-AF65-F5344CB8AC3E}">
        <p14:creationId xmlns:p14="http://schemas.microsoft.com/office/powerpoint/2010/main" val="41306136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2207C2-C96F-4160-BCFC-5EFF36469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 </a:t>
            </a:r>
            <a:r>
              <a:rPr lang="ru-RU" b="1" dirty="0"/>
              <a:t>первой половине XX века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BDCBAC-F35A-446E-BFDE-8F24254D11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/>
              <a:t>появившиеся электричество, телеграф, телефон, радио, фотография, кинематограф, звукозапись по-новому открыли, осветили, зафиксировали и отразили новый образ мира; существенным образом изменили скорость информационных потоков и масштаб охвата аудиторий, что было мощным фактором начала глобализации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2461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8F7147-2965-476D-965B-7088625AD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Во </a:t>
            </a:r>
            <a:r>
              <a:rPr lang="ru-RU" b="1" dirty="0"/>
              <a:t>второй половине XX века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9E7871-57B4-459C-A8FB-8A5FF5151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/>
              <a:t>происходит выстраивание принципиально нового информационного поля, которое также обусловлено техническими достижениями</a:t>
            </a:r>
          </a:p>
          <a:p>
            <a:pPr marL="0" indent="0" algn="just">
              <a:buNone/>
            </a:pPr>
            <a:r>
              <a:rPr lang="ru-RU" sz="3200" dirty="0"/>
              <a:t> Телевидение, развитие телефонии, позднее – мобильной связи, появление персонального компьютера, глобальной коммуникационной Интернет-среды и персональных цифровых «гаджетов» качественно изменили продвижение информации, интегрировали мобильное слово с мобильным изображением</a:t>
            </a:r>
          </a:p>
        </p:txBody>
      </p:sp>
    </p:spTree>
    <p:extLst>
      <p:ext uri="{BB962C8B-B14F-4D97-AF65-F5344CB8AC3E}">
        <p14:creationId xmlns:p14="http://schemas.microsoft.com/office/powerpoint/2010/main" val="1451591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00A44-AF9D-426F-8956-2F24B6567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 </a:t>
            </a:r>
            <a:r>
              <a:rPr lang="ru-RU" b="1" dirty="0"/>
              <a:t>Большом толковом словаре </a:t>
            </a:r>
            <a:br>
              <a:rPr lang="ru-RU" b="1" dirty="0"/>
            </a:br>
            <a:r>
              <a:rPr lang="ru-RU" b="1" dirty="0"/>
              <a:t>русского языка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816F3D-1DE1-4E55-AD71-18CA6A3C9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dirty="0"/>
              <a:t>семантика лексемы «событие» представлена следующим образом: </a:t>
            </a:r>
          </a:p>
          <a:p>
            <a:pPr marL="0" indent="0" algn="just">
              <a:buNone/>
            </a:pPr>
            <a:r>
              <a:rPr lang="ru-RU" sz="3600" dirty="0"/>
              <a:t>1) то, что произошло, случилось</a:t>
            </a:r>
          </a:p>
          <a:p>
            <a:pPr marL="0" indent="0" algn="just">
              <a:buNone/>
            </a:pPr>
            <a:r>
              <a:rPr lang="ru-RU" sz="3600" dirty="0"/>
              <a:t>2) значительное явление</a:t>
            </a:r>
          </a:p>
          <a:p>
            <a:pPr marL="0" indent="0" algn="just">
              <a:buNone/>
            </a:pPr>
            <a:r>
              <a:rPr lang="ru-RU" sz="3600" dirty="0"/>
              <a:t>3) факт общественной или личной жизни; мероприятие, организованное действие или совокупность действий, направленных на осуществление определенных целей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18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8F2600-6944-4179-9C3D-341683FB0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 культуре XX столетия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2C6E8F-8F34-496A-B211-A01B7E6B8D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/>
              <a:t>событийные коммуникации обретают новые формы, цели и принципы организации</a:t>
            </a:r>
          </a:p>
          <a:p>
            <a:pPr marL="0" indent="0" algn="just">
              <a:buNone/>
            </a:pPr>
            <a:r>
              <a:rPr lang="ru-RU" sz="3600" dirty="0"/>
              <a:t>Появление </a:t>
            </a:r>
            <a:r>
              <a:rPr lang="ru-RU" sz="3600" b="1" dirty="0"/>
              <a:t>первых международных праздников и международных событий</a:t>
            </a:r>
            <a:r>
              <a:rPr lang="ru-RU" sz="3600" dirty="0"/>
              <a:t> является своеобразным маркером обозначенных процессов международной интеграции в культуре. </a:t>
            </a:r>
          </a:p>
          <a:p>
            <a:pPr marL="0" indent="0" algn="just">
              <a:buNone/>
            </a:pPr>
            <a:r>
              <a:rPr lang="ru-RU" sz="3600" dirty="0"/>
              <a:t>Формируется </a:t>
            </a:r>
            <a:r>
              <a:rPr lang="ru-RU" sz="3600" b="1" dirty="0"/>
              <a:t>международный календарь событий и праздников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942900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9E2DF9-0CDA-40AC-9EFE-A9AE3420B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Конец</a:t>
            </a:r>
            <a:r>
              <a:rPr lang="ru-RU" dirty="0"/>
              <a:t> </a:t>
            </a:r>
            <a:r>
              <a:rPr lang="ru-RU" b="1" dirty="0"/>
              <a:t>XIX – начало XX века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CA268B-9593-4DC8-B71C-8F037C22E4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800" dirty="0"/>
              <a:t>хранят опыт организации масштабных торжеств, посвященных важнейшим событиям российской национальной истории</a:t>
            </a:r>
          </a:p>
          <a:p>
            <a:pPr marL="0" indent="0">
              <a:buNone/>
            </a:pPr>
            <a:r>
              <a:rPr lang="ru-RU" sz="4800" dirty="0"/>
              <a:t>Официальные празднества инициировались и патронировались </a:t>
            </a:r>
            <a:r>
              <a:rPr lang="ru-RU" sz="4800" b="1" dirty="0"/>
              <a:t>государством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756907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EE5211-714F-4423-8467-A401B212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 </a:t>
            </a:r>
            <a:r>
              <a:rPr lang="ru-RU" b="1" dirty="0"/>
              <a:t>рубеже XIX−XX вв</a:t>
            </a:r>
            <a:r>
              <a:rPr lang="ru-RU" dirty="0"/>
              <a:t>. у событий </a:t>
            </a:r>
            <a:br>
              <a:rPr lang="ru-RU" dirty="0"/>
            </a:br>
            <a:r>
              <a:rPr lang="ru-RU" b="1" dirty="0"/>
              <a:t>появляется автор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FFA589-1464-4565-B14C-B1D4607E00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b="1" dirty="0"/>
              <a:t>П. де Кубертен</a:t>
            </a:r>
            <a:r>
              <a:rPr lang="ru-RU" sz="4800" dirty="0"/>
              <a:t>, </a:t>
            </a:r>
            <a:r>
              <a:rPr lang="ru-RU" sz="4800" b="1" dirty="0"/>
              <a:t>А. Нобель</a:t>
            </a:r>
            <a:r>
              <a:rPr lang="ru-RU" sz="4800" dirty="0"/>
              <a:t>, </a:t>
            </a:r>
            <a:r>
              <a:rPr lang="ru-RU" sz="4800" b="1" dirty="0"/>
              <a:t>П. Третьяков</a:t>
            </a:r>
            <a:r>
              <a:rPr lang="ru-RU" sz="4800" dirty="0"/>
              <a:t>, </a:t>
            </a:r>
            <a:r>
              <a:rPr lang="ru-RU" sz="4800" b="1" dirty="0"/>
              <a:t>С. Дягилев</a:t>
            </a:r>
            <a:r>
              <a:rPr lang="ru-RU" sz="4800" dirty="0"/>
              <a:t> инициируют крупнейшие культурные события, которые сохраняют свою актуальность и в наши дни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1250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9B9D53-594D-4CF5-AE08-05FB848BC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/>
              <a:t>В конце XIX века бурный рост экономических и культурных международных связей нашел свое отражение  в спорте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DD0013-DEFE-4138-AE72-10BE76B805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/>
              <a:t>Были созданы игровые международные объединения, стали проводиться соревнования с участием спортсменов разных стран</a:t>
            </a:r>
          </a:p>
          <a:p>
            <a:pPr marL="0" indent="0" algn="just">
              <a:buNone/>
            </a:pPr>
            <a:r>
              <a:rPr lang="ru-RU" sz="3200" dirty="0"/>
              <a:t> С выходом спорта на международную арену возникла необходимость создания его центра организации</a:t>
            </a:r>
          </a:p>
          <a:p>
            <a:pPr marL="0" indent="0" algn="just">
              <a:buNone/>
            </a:pPr>
            <a:r>
              <a:rPr lang="ru-RU" sz="3200" dirty="0"/>
              <a:t> Эту благородную миссию взял на себя французский общественный деятель и педагог барон </a:t>
            </a:r>
            <a:r>
              <a:rPr lang="ru-RU" sz="3200" b="1" dirty="0"/>
              <a:t>Пьер де Кубертен </a:t>
            </a:r>
            <a:r>
              <a:rPr lang="ru-RU" sz="3200" dirty="0"/>
              <a:t>(1863—1937), которого историки спорта единодушно считают «крестным отцом Олимпизма»</a:t>
            </a:r>
          </a:p>
        </p:txBody>
      </p:sp>
    </p:spTree>
    <p:extLst>
      <p:ext uri="{BB962C8B-B14F-4D97-AF65-F5344CB8AC3E}">
        <p14:creationId xmlns:p14="http://schemas.microsoft.com/office/powerpoint/2010/main" val="7200234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FFF0D5-60C0-426E-91C4-98F1CAAD7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А.Нобель</a:t>
            </a:r>
            <a:r>
              <a:rPr lang="ru-RU" b="1" dirty="0"/>
              <a:t> ученый, изобретатель, бизнесмен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7A54E0-AA7D-4B55-96AA-5D15D6AD7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Прославился не только изобретением и получением патента на динамит, но и организацией престижной премии для выдающихся ученых, писателей, общественных деятелей</a:t>
            </a:r>
            <a:br>
              <a:rPr lang="ru-RU" sz="4800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1045883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7F4AF2-A666-442A-A305-55E0AA28B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Павел Третьяков – меценат, основатель картинной галереи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7B6032-E02D-4C5B-B265-FCC196499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При поддержке </a:t>
            </a:r>
            <a:r>
              <a:rPr lang="ru-RU" sz="4800" dirty="0" err="1"/>
              <a:t>П.М.Третьякова</a:t>
            </a:r>
            <a:r>
              <a:rPr lang="ru-RU" sz="4800" dirty="0"/>
              <a:t> творили не только молодые художники, но и мастера живописи Здание галереи и картины, собранные им меценат подарил городу</a:t>
            </a:r>
          </a:p>
        </p:txBody>
      </p:sp>
    </p:spTree>
    <p:extLst>
      <p:ext uri="{BB962C8B-B14F-4D97-AF65-F5344CB8AC3E}">
        <p14:creationId xmlns:p14="http://schemas.microsoft.com/office/powerpoint/2010/main" val="10789349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6C68D7-CADD-4575-9A4A-AF3D66669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С.П.Дягилев</a:t>
            </a:r>
            <a:r>
              <a:rPr lang="ru-RU" dirty="0"/>
              <a:t> - организатор «Русских сезонов» в Париже и труппы «Русский балет Дягилева»,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214E13-F533-4E25-A68E-B93E1B63F9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/>
              <a:t>Ему принадлежит ведущая роль в популяризации русского искусства в Европе и мире</a:t>
            </a:r>
          </a:p>
          <a:p>
            <a:pPr marL="0" indent="0" algn="just">
              <a:buNone/>
            </a:pPr>
            <a:r>
              <a:rPr lang="ru-RU" sz="4000" dirty="0"/>
              <a:t>В 1906 году при помощи влиятельных покровителей он провёл первый Исторический русский концерт в Париже, представив французской публике русскую оперу, а в 1909-м — балет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3607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32542B-1E03-4CB5-93FA-DE31FBC3A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Для </a:t>
            </a:r>
            <a:r>
              <a:rPr lang="ru-RU" b="1" dirty="0"/>
              <a:t>первых лет советской власти</a:t>
            </a:r>
            <a:r>
              <a:rPr lang="ru-RU" dirty="0"/>
              <a:t> характерен эмоциональный подъем, питавшийся энергией созидания нового общества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C58312-2658-4B7E-985C-B18C9D651C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3415"/>
            <a:ext cx="10515600" cy="3763547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dirty="0"/>
              <a:t>Использование грандиозных постановочных действ и организация локальных инсценировок, </a:t>
            </a:r>
            <a:r>
              <a:rPr lang="ru-RU" sz="4000" dirty="0" err="1"/>
              <a:t>агитпостановок</a:t>
            </a:r>
            <a:r>
              <a:rPr lang="ru-RU" sz="4000" dirty="0"/>
              <a:t>, работа агитбригад, организация агитпоездов – опыт уникальных коммуникационных технологий советской эпохи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7050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8B9969-731B-4A9B-8D6F-3D6AB745F4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Во </a:t>
            </a:r>
            <a:r>
              <a:rPr lang="ru-RU" b="1" dirty="0"/>
              <a:t>второй половине XX века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47402A-DE92-409E-9CEA-B687D567F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/>
              <a:t>активно формируются и развиваются международные организации Это является показателем попытки объединения на основании общих универсальных человеческих ценностей</a:t>
            </a:r>
          </a:p>
          <a:p>
            <a:pPr marL="0" indent="0" algn="just">
              <a:buNone/>
            </a:pPr>
            <a:r>
              <a:rPr lang="ru-RU" sz="3600" dirty="0"/>
              <a:t>Наибольшее социокультурное значение приобретают ООН и ЮНЕСКО, которые создают свой международный календарь значимых событий</a:t>
            </a:r>
          </a:p>
        </p:txBody>
      </p:sp>
    </p:spTree>
    <p:extLst>
      <p:ext uri="{BB962C8B-B14F-4D97-AF65-F5344CB8AC3E}">
        <p14:creationId xmlns:p14="http://schemas.microsoft.com/office/powerpoint/2010/main" val="42434914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DA9F36-C50E-4338-9DD6-DA46163D7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 культуре </a:t>
            </a:r>
            <a:r>
              <a:rPr lang="ru-RU" b="1" dirty="0"/>
              <a:t>второй половины XX века</a:t>
            </a:r>
            <a:r>
              <a:rPr lang="ru-RU" dirty="0"/>
              <a:t> появляется </a:t>
            </a:r>
            <a:r>
              <a:rPr lang="ru-RU" b="1" dirty="0"/>
              <a:t>новый субъект – бренд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370289-F7A4-416C-8468-94861AF04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или смоделированный коммуникационными технологиями виртуальный образ объекта продвижения (торговой марки, </a:t>
            </a:r>
            <a:r>
              <a:rPr lang="ru-RU" sz="4400" dirty="0" err="1"/>
              <a:t>кмпании</a:t>
            </a:r>
            <a:r>
              <a:rPr lang="ru-RU" sz="4400" dirty="0"/>
              <a:t>, страны, персоны), закрепившийся в сознании общественных и целевых аудиторий</a:t>
            </a:r>
          </a:p>
        </p:txBody>
      </p:sp>
    </p:spTree>
    <p:extLst>
      <p:ext uri="{BB962C8B-B14F-4D97-AF65-F5344CB8AC3E}">
        <p14:creationId xmlns:p14="http://schemas.microsoft.com/office/powerpoint/2010/main" val="2586599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559B88-9B86-4F19-A6A8-4A7DE863C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Существующие мероприятия ранжируются следующим образом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BE171E-FB8E-487A-9F4D-67DF03AC5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43397"/>
            <a:ext cx="10515600" cy="3733566"/>
          </a:xfrm>
        </p:spPr>
        <p:txBody>
          <a:bodyPr>
            <a:normAutofit lnSpcReduction="10000"/>
          </a:bodyPr>
          <a:lstStyle/>
          <a:p>
            <a:r>
              <a:rPr lang="ru-RU" sz="4800" dirty="0"/>
              <a:t>Деловые мероприятия</a:t>
            </a:r>
          </a:p>
          <a:p>
            <a:r>
              <a:rPr lang="ru-RU" sz="4800" dirty="0"/>
              <a:t>PR-мероприятия</a:t>
            </a:r>
          </a:p>
          <a:p>
            <a:r>
              <a:rPr lang="ru-RU" sz="4800" dirty="0"/>
              <a:t>Праздничные мероприятия</a:t>
            </a:r>
          </a:p>
          <a:p>
            <a:r>
              <a:rPr lang="ru-RU" sz="4800" dirty="0"/>
              <a:t>Развлекательные мероприятия</a:t>
            </a:r>
          </a:p>
          <a:p>
            <a:r>
              <a:rPr lang="ru-RU" sz="4800" dirty="0" err="1"/>
              <a:t>Incentive</a:t>
            </a:r>
            <a:r>
              <a:rPr lang="ru-RU" sz="4800" dirty="0"/>
              <a:t> мероприятия </a:t>
            </a:r>
          </a:p>
        </p:txBody>
      </p:sp>
    </p:spTree>
    <p:extLst>
      <p:ext uri="{BB962C8B-B14F-4D97-AF65-F5344CB8AC3E}">
        <p14:creationId xmlns:p14="http://schemas.microsoft.com/office/powerpoint/2010/main" val="35582765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8AC44F-4121-40F6-A75A-ACA369E75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Организация специальных мероприятий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AEA488-EDD5-474E-8126-628977CA7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/>
              <a:t>как сфера деятельности начала формироваться на Западе в </a:t>
            </a:r>
            <a:r>
              <a:rPr lang="ru-RU" sz="4800" b="1" dirty="0"/>
              <a:t>1970-1980-х гг.,</a:t>
            </a:r>
            <a:r>
              <a:rPr lang="ru-RU" sz="4800" dirty="0"/>
              <a:t> а само словосочетание </a:t>
            </a:r>
            <a:r>
              <a:rPr lang="ru-RU" sz="4800" b="1" dirty="0"/>
              <a:t>"</a:t>
            </a:r>
            <a:r>
              <a:rPr lang="ru-RU" sz="4800" b="1" dirty="0" err="1"/>
              <a:t>event</a:t>
            </a:r>
            <a:r>
              <a:rPr lang="ru-RU" sz="4800" b="1" dirty="0"/>
              <a:t> </a:t>
            </a:r>
            <a:r>
              <a:rPr lang="ru-RU" sz="4800" b="1" dirty="0" err="1"/>
              <a:t>marketing</a:t>
            </a:r>
            <a:r>
              <a:rPr lang="ru-RU" sz="4800" b="1" dirty="0"/>
              <a:t>"</a:t>
            </a:r>
            <a:r>
              <a:rPr lang="ru-RU" sz="4800" dirty="0"/>
              <a:t> появилось в 1990-х гг. </a:t>
            </a:r>
          </a:p>
          <a:p>
            <a:pPr marL="0" indent="0" algn="just">
              <a:buNone/>
            </a:pPr>
            <a:r>
              <a:rPr lang="ru-RU" sz="4800" dirty="0"/>
              <a:t>В России о </a:t>
            </a:r>
            <a:r>
              <a:rPr lang="ru-RU" sz="4800" b="1" dirty="0"/>
              <a:t>событийном маркетинге</a:t>
            </a:r>
            <a:r>
              <a:rPr lang="ru-RU" sz="4800" dirty="0"/>
              <a:t> заговорили в начале </a:t>
            </a:r>
            <a:r>
              <a:rPr lang="ru-RU" sz="4800" b="1" dirty="0"/>
              <a:t>2000-х гг.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2670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F33837-AE48-4523-9A63-272B18002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событийного маркетинга в России в 2000-2023 гг.</a:t>
            </a:r>
            <a:br>
              <a:rPr lang="ru-RU" altLang="ru-RU" sz="5400" dirty="0">
                <a:latin typeface="Arial" panose="020B0604020202020204" pitchFamily="34" charset="0"/>
              </a:rPr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DDCB1F0-6C9F-4DEB-A7BC-0D04368F78E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1319134"/>
          <a:ext cx="12191999" cy="55388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97953">
                  <a:extLst>
                    <a:ext uri="{9D8B030D-6E8A-4147-A177-3AD203B41FA5}">
                      <a16:colId xmlns:a16="http://schemas.microsoft.com/office/drawing/2014/main" val="2725069086"/>
                    </a:ext>
                  </a:extLst>
                </a:gridCol>
                <a:gridCol w="9794046">
                  <a:extLst>
                    <a:ext uri="{9D8B030D-6E8A-4147-A177-3AD203B41FA5}">
                      <a16:colId xmlns:a16="http://schemas.microsoft.com/office/drawing/2014/main" val="2640596840"/>
                    </a:ext>
                  </a:extLst>
                </a:gridCol>
              </a:tblGrid>
              <a:tr h="330333"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Период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Характеристика, ключевые вехи событийного маркетинга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extLst>
                  <a:ext uri="{0D108BD9-81ED-4DB2-BD59-A6C34878D82A}">
                    <a16:rowId xmlns:a16="http://schemas.microsoft.com/office/drawing/2014/main" val="4158084287"/>
                  </a:ext>
                </a:extLst>
              </a:tr>
              <a:tr h="583650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2000-2003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Зарождение практического опыта. Проводятся первые презентации, корпоративные мероприятия. События глобальных брендов: «Сникерс </a:t>
                      </a:r>
                      <a:r>
                        <a:rPr lang="ru-RU" sz="1400" dirty="0" err="1">
                          <a:effectLst/>
                        </a:rPr>
                        <a:t>Урбания</a:t>
                      </a:r>
                      <a:r>
                        <a:rPr lang="ru-RU" sz="1400" dirty="0">
                          <a:effectLst/>
                        </a:rPr>
                        <a:t>», «</a:t>
                      </a:r>
                      <a:r>
                        <a:rPr lang="ru-RU" sz="1400" dirty="0" err="1">
                          <a:effectLst/>
                        </a:rPr>
                        <a:t>Adidas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Streetball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Challenge</a:t>
                      </a:r>
                      <a:r>
                        <a:rPr lang="ru-RU" sz="1400" dirty="0">
                          <a:effectLst/>
                        </a:rPr>
                        <a:t>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extLst>
                  <a:ext uri="{0D108BD9-81ED-4DB2-BD59-A6C34878D82A}">
                    <a16:rowId xmlns:a16="http://schemas.microsoft.com/office/drawing/2014/main" val="884682574"/>
                  </a:ext>
                </a:extLst>
              </a:tr>
              <a:tr h="729562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2003-2005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Активное использование разнообразных форматов событийного маркетинга. Первые ивент-агентства начинают свою работу в Москве на базе иностранных медийных холдингов. Автомобильные бренды внедряют событийный маркетинг в регионах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extLst>
                  <a:ext uri="{0D108BD9-81ED-4DB2-BD59-A6C34878D82A}">
                    <a16:rowId xmlns:a16="http://schemas.microsoft.com/office/drawing/2014/main" val="3244103033"/>
                  </a:ext>
                </a:extLst>
              </a:tr>
              <a:tr h="729562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2005-2009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Введен профессиональный праздник — День ивент-менеджера (с 2005 года отмечается 21 сентября). Вопросы эффективности мероприятия становятся актуальными. Снижение доли затрат на событийный маркетинг. Кризис 2009 года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extLst>
                  <a:ext uri="{0D108BD9-81ED-4DB2-BD59-A6C34878D82A}">
                    <a16:rowId xmlns:a16="http://schemas.microsoft.com/office/drawing/2014/main" val="2110788226"/>
                  </a:ext>
                </a:extLst>
              </a:tr>
              <a:tr h="463137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2009-2011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Восстановление индустрии после кризиса. Интерес к событийному маркетингу активизируется. Запуск легендарного «Red Bull Flugtag»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extLst>
                  <a:ext uri="{0D108BD9-81ED-4DB2-BD59-A6C34878D82A}">
                    <a16:rowId xmlns:a16="http://schemas.microsoft.com/office/drawing/2014/main" val="513469461"/>
                  </a:ext>
                </a:extLst>
              </a:tr>
              <a:tr h="583650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2011-2014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Формирование высокого уровня организации мероприятий. Запрос на массовые мероприятия. Культовые проекты: Зеленый марафон Сбер (2012), VK Fest (2013 г.), Alfa Future People Festival (2014 г.)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extLst>
                  <a:ext uri="{0D108BD9-81ED-4DB2-BD59-A6C34878D82A}">
                    <a16:rowId xmlns:a16="http://schemas.microsoft.com/office/drawing/2014/main" val="421281904"/>
                  </a:ext>
                </a:extLst>
              </a:tr>
              <a:tr h="463137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</a:p>
                    <a:p>
                      <a:pPr algn="just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2014-2018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Фестиваль интегрированных коммуникаций BEMA. (Best Experience Marketing Awards)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extLst>
                  <a:ext uri="{0D108BD9-81ED-4DB2-BD59-A6C34878D82A}">
                    <a16:rowId xmlns:a16="http://schemas.microsoft.com/office/drawing/2014/main" val="2054481558"/>
                  </a:ext>
                </a:extLst>
              </a:tr>
              <a:tr h="463137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2018-2019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Появляются первые академические дисциплины в рамках образовательных программ по маркетингу в университетах. Цифровые технологии, внедрение VR, AI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extLst>
                  <a:ext uri="{0D108BD9-81ED-4DB2-BD59-A6C34878D82A}">
                    <a16:rowId xmlns:a16="http://schemas.microsoft.com/office/drawing/2014/main" val="835293321"/>
                  </a:ext>
                </a:extLst>
              </a:tr>
              <a:tr h="463137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2020-2022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Пандемия Covid-19, запрет на проведение массовых мероприятий, развитие онлайн-форма-та в событийном маркетинге. Формирование рейтинга ивент-агентств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extLst>
                  <a:ext uri="{0D108BD9-81ED-4DB2-BD59-A6C34878D82A}">
                    <a16:rowId xmlns:a16="http://schemas.microsoft.com/office/drawing/2014/main" val="1623946038"/>
                  </a:ext>
                </a:extLst>
              </a:tr>
              <a:tr h="729562"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2022 — настоящее время</a:t>
                      </a:r>
                      <a:endParaRPr lang="ru-RU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tc>
                  <a:txBody>
                    <a:bodyPr/>
                    <a:lstStyle/>
                    <a:p>
                      <a:pPr algn="just" fontAlgn="t">
                        <a:lnSpc>
                          <a:spcPct val="107000"/>
                        </a:lnSpc>
                        <a:spcBef>
                          <a:spcPts val="7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Возрождение событийного маркетинга. Событие в центре ивент-стратегии. «</a:t>
                      </a:r>
                      <a:r>
                        <a:rPr lang="ru-RU" sz="1400" dirty="0" err="1">
                          <a:effectLst/>
                        </a:rPr>
                        <a:t>Mega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Beauty</a:t>
                      </a: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err="1">
                          <a:effectLst/>
                        </a:rPr>
                        <a:t>Days</a:t>
                      </a:r>
                      <a:r>
                        <a:rPr lang="ru-RU" sz="1400" dirty="0">
                          <a:effectLst/>
                        </a:rPr>
                        <a:t> — 2023». Тренд на ментальное здоровье, </a:t>
                      </a:r>
                      <a:r>
                        <a:rPr lang="ru-RU" sz="1400" dirty="0" err="1">
                          <a:effectLst/>
                        </a:rPr>
                        <a:t>иммерсивность</a:t>
                      </a:r>
                      <a:r>
                        <a:rPr lang="ru-RU" sz="1400" dirty="0">
                          <a:effectLst/>
                        </a:rPr>
                        <a:t>. Событие «</a:t>
                      </a:r>
                      <a:r>
                        <a:rPr lang="ru-RU" sz="1400" dirty="0" err="1">
                          <a:effectLst/>
                        </a:rPr>
                        <a:t>Кибермасленница</a:t>
                      </a:r>
                      <a:r>
                        <a:rPr lang="ru-RU" sz="1400" dirty="0">
                          <a:effectLst/>
                        </a:rPr>
                        <a:t>» от брендов «Пятница!» и «Самокат» в виртуальном мире </a:t>
                      </a:r>
                      <a:r>
                        <a:rPr lang="ru-RU" sz="1400" dirty="0" err="1">
                          <a:effectLst/>
                        </a:rPr>
                        <a:t>Roblox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349" marR="37349" marT="0" marB="0"/>
                </a:tc>
                <a:extLst>
                  <a:ext uri="{0D108BD9-81ED-4DB2-BD59-A6C34878D82A}">
                    <a16:rowId xmlns:a16="http://schemas.microsoft.com/office/drawing/2014/main" val="3222587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4651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8870FA-A645-42E1-822A-22B80889B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409074"/>
          </a:xfrm>
        </p:spPr>
        <p:txBody>
          <a:bodyPr/>
          <a:lstStyle/>
          <a:p>
            <a:r>
              <a:rPr lang="ru-RU" b="1" dirty="0"/>
              <a:t>Источники: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CDA658-B4F5-4185-B913-06B52D264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9074"/>
            <a:ext cx="10515600" cy="5448925"/>
          </a:xfrm>
        </p:spPr>
        <p:txBody>
          <a:bodyPr>
            <a:normAutofit fontScale="5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900" dirty="0"/>
              <a:t>Андрианова Н. А. Феномен «Ивент» в социальном и научном контексте // Вестник СПбГУ. Язык и литература. 2010. №3. </a:t>
            </a:r>
            <a:r>
              <a:rPr lang="en-US" sz="2900" dirty="0"/>
              <a:t>URL</a:t>
            </a:r>
            <a:r>
              <a:rPr lang="ru-RU" sz="2900" dirty="0"/>
              <a:t>: </a:t>
            </a:r>
            <a:r>
              <a:rPr lang="en-US" sz="2900" u="sng" dirty="0">
                <a:hlinkClick r:id="rId2"/>
              </a:rPr>
              <a:t>https</a:t>
            </a:r>
            <a:r>
              <a:rPr lang="ru-RU" sz="2900" u="sng" dirty="0">
                <a:hlinkClick r:id="rId2"/>
              </a:rPr>
              <a:t>://</a:t>
            </a:r>
            <a:r>
              <a:rPr lang="en-US" sz="2900" u="sng" dirty="0" err="1">
                <a:hlinkClick r:id="rId2"/>
              </a:rPr>
              <a:t>cyberleninka</a:t>
            </a:r>
            <a:r>
              <a:rPr lang="ru-RU" sz="2900" u="sng" dirty="0">
                <a:hlinkClick r:id="rId2"/>
              </a:rPr>
              <a:t>.</a:t>
            </a:r>
            <a:r>
              <a:rPr lang="en-US" sz="2900" u="sng" dirty="0" err="1">
                <a:hlinkClick r:id="rId2"/>
              </a:rPr>
              <a:t>ru</a:t>
            </a:r>
            <a:r>
              <a:rPr lang="ru-RU" sz="2900" u="sng" dirty="0">
                <a:hlinkClick r:id="rId2"/>
              </a:rPr>
              <a:t>/</a:t>
            </a:r>
            <a:r>
              <a:rPr lang="en-US" sz="2900" u="sng" dirty="0">
                <a:hlinkClick r:id="rId2"/>
              </a:rPr>
              <a:t>article</a:t>
            </a:r>
            <a:r>
              <a:rPr lang="ru-RU" sz="2900" u="sng" dirty="0">
                <a:hlinkClick r:id="rId2"/>
              </a:rPr>
              <a:t>/</a:t>
            </a:r>
            <a:r>
              <a:rPr lang="en-US" sz="2900" u="sng" dirty="0">
                <a:hlinkClick r:id="rId2"/>
              </a:rPr>
              <a:t>n</a:t>
            </a:r>
            <a:r>
              <a:rPr lang="ru-RU" sz="2900" u="sng" dirty="0">
                <a:hlinkClick r:id="rId2"/>
              </a:rPr>
              <a:t>/</a:t>
            </a:r>
            <a:r>
              <a:rPr lang="en-US" sz="2900" u="sng" dirty="0" err="1">
                <a:hlinkClick r:id="rId2"/>
              </a:rPr>
              <a:t>fenomen</a:t>
            </a:r>
            <a:r>
              <a:rPr lang="ru-RU" sz="2900" u="sng" dirty="0">
                <a:hlinkClick r:id="rId2"/>
              </a:rPr>
              <a:t>-</a:t>
            </a:r>
            <a:r>
              <a:rPr lang="en-US" sz="2900" u="sng" dirty="0" err="1">
                <a:hlinkClick r:id="rId2"/>
              </a:rPr>
              <a:t>ivent</a:t>
            </a:r>
            <a:r>
              <a:rPr lang="ru-RU" sz="2900" u="sng" dirty="0">
                <a:hlinkClick r:id="rId2"/>
              </a:rPr>
              <a:t>-</a:t>
            </a:r>
            <a:r>
              <a:rPr lang="en-US" sz="2900" u="sng" dirty="0">
                <a:hlinkClick r:id="rId2"/>
              </a:rPr>
              <a:t>v</a:t>
            </a:r>
            <a:r>
              <a:rPr lang="ru-RU" sz="2900" u="sng" dirty="0">
                <a:hlinkClick r:id="rId2"/>
              </a:rPr>
              <a:t>-</a:t>
            </a:r>
            <a:r>
              <a:rPr lang="en-US" sz="2900" u="sng" dirty="0" err="1">
                <a:hlinkClick r:id="rId2"/>
              </a:rPr>
              <a:t>sotsialnom</a:t>
            </a:r>
            <a:r>
              <a:rPr lang="ru-RU" sz="2900" u="sng" dirty="0">
                <a:hlinkClick r:id="rId2"/>
              </a:rPr>
              <a:t>-</a:t>
            </a:r>
            <a:r>
              <a:rPr lang="en-US" sz="2900" u="sng" dirty="0" err="1">
                <a:hlinkClick r:id="rId2"/>
              </a:rPr>
              <a:t>i</a:t>
            </a:r>
            <a:r>
              <a:rPr lang="ru-RU" sz="2900" u="sng" dirty="0">
                <a:hlinkClick r:id="rId2"/>
              </a:rPr>
              <a:t>-</a:t>
            </a:r>
            <a:r>
              <a:rPr lang="en-US" sz="2900" u="sng" dirty="0" err="1">
                <a:hlinkClick r:id="rId2"/>
              </a:rPr>
              <a:t>nauchnom</a:t>
            </a:r>
            <a:r>
              <a:rPr lang="ru-RU" sz="2900" u="sng" dirty="0">
                <a:hlinkClick r:id="rId2"/>
              </a:rPr>
              <a:t>-</a:t>
            </a:r>
            <a:r>
              <a:rPr lang="en-US" sz="2900" u="sng" dirty="0" err="1">
                <a:hlinkClick r:id="rId2"/>
              </a:rPr>
              <a:t>kontekste</a:t>
            </a:r>
            <a:endParaRPr lang="ru-RU" sz="2900" dirty="0"/>
          </a:p>
          <a:p>
            <a:pPr marL="514350" lvl="0" indent="-514350">
              <a:buFont typeface="+mj-lt"/>
              <a:buAutoNum type="arabicPeriod"/>
            </a:pPr>
            <a:r>
              <a:rPr lang="ru-RU" sz="2900" dirty="0"/>
              <a:t>Герасимов С. В., </a:t>
            </a:r>
            <a:r>
              <a:rPr lang="ru-RU" sz="2900" dirty="0" err="1"/>
              <a:t>Тульчинский</a:t>
            </a:r>
            <a:r>
              <a:rPr lang="ru-RU" sz="2900" dirty="0"/>
              <a:t> Г. Л, </a:t>
            </a:r>
            <a:r>
              <a:rPr lang="ru-RU" sz="2900" dirty="0" err="1"/>
              <a:t>Лохина</a:t>
            </a:r>
            <a:r>
              <a:rPr lang="ru-RU" sz="2900" dirty="0"/>
              <a:t> Т. Е.  Менеджмент специальных событий в сфере культуры: Учебное пособие: СПб.: Издательство «Лань»; Издательство «ПЛАНЕТА МУЗЫКИ», 2009. — 384 с.: ил. — (Учебники для вузов. Специальная литература). </a:t>
            </a:r>
            <a:r>
              <a:rPr lang="en-US" sz="2900" u="sng" dirty="0">
                <a:hlinkClick r:id="rId3"/>
              </a:rPr>
              <a:t>file</a:t>
            </a:r>
            <a:r>
              <a:rPr lang="ru-RU" sz="2900" u="sng" dirty="0">
                <a:hlinkClick r:id="rId3"/>
              </a:rPr>
              <a:t>:///</a:t>
            </a:r>
            <a:r>
              <a:rPr lang="en-US" sz="2900" u="sng" dirty="0">
                <a:hlinkClick r:id="rId3"/>
              </a:rPr>
              <a:t>C</a:t>
            </a:r>
            <a:r>
              <a:rPr lang="ru-RU" sz="2900" u="sng" dirty="0">
                <a:hlinkClick r:id="rId3"/>
              </a:rPr>
              <a:t>:/</a:t>
            </a:r>
            <a:r>
              <a:rPr lang="en-US" sz="2900" u="sng" dirty="0">
                <a:hlinkClick r:id="rId3"/>
              </a:rPr>
              <a:t>Users</a:t>
            </a:r>
            <a:r>
              <a:rPr lang="ru-RU" sz="2900" u="sng" dirty="0">
                <a:hlinkClick r:id="rId3"/>
              </a:rPr>
              <a:t>/</a:t>
            </a:r>
            <a:r>
              <a:rPr lang="en-US" sz="2900" u="sng" dirty="0">
                <a:hlinkClick r:id="rId3"/>
              </a:rPr>
              <a:t>thinker</a:t>
            </a:r>
            <a:r>
              <a:rPr lang="ru-RU" sz="2900" u="sng" dirty="0">
                <a:hlinkClick r:id="rId3"/>
              </a:rPr>
              <a:t>/</a:t>
            </a:r>
            <a:r>
              <a:rPr lang="en-US" sz="2900" u="sng" dirty="0">
                <a:hlinkClick r:id="rId3"/>
              </a:rPr>
              <a:t>Downloads</a:t>
            </a:r>
            <a:r>
              <a:rPr lang="ru-RU" sz="2900" u="sng" dirty="0">
                <a:hlinkClick r:id="rId3"/>
              </a:rPr>
              <a:t>/[</a:t>
            </a:r>
            <a:r>
              <a:rPr lang="en-US" sz="2900" u="sng" dirty="0">
                <a:hlinkClick r:id="rId3"/>
              </a:rPr>
              <a:t>Gerasimov</a:t>
            </a:r>
            <a:r>
              <a:rPr lang="ru-RU" sz="2900" u="sng" dirty="0">
                <a:hlinkClick r:id="rId3"/>
              </a:rPr>
              <a:t>_</a:t>
            </a:r>
            <a:r>
              <a:rPr lang="en-US" sz="2900" u="sng" dirty="0">
                <a:hlinkClick r:id="rId3"/>
              </a:rPr>
              <a:t>S</a:t>
            </a:r>
            <a:r>
              <a:rPr lang="ru-RU" sz="2900" u="sng" dirty="0">
                <a:hlinkClick r:id="rId3"/>
              </a:rPr>
              <a:t>.</a:t>
            </a:r>
            <a:r>
              <a:rPr lang="en-US" sz="2900" u="sng" dirty="0">
                <a:hlinkClick r:id="rId3"/>
              </a:rPr>
              <a:t>V</a:t>
            </a:r>
            <a:r>
              <a:rPr lang="ru-RU" sz="2900" u="sng" dirty="0">
                <a:hlinkClick r:id="rId3"/>
              </a:rPr>
              <a:t>.,_</a:t>
            </a:r>
            <a:r>
              <a:rPr lang="en-US" sz="2900" u="sng" dirty="0" err="1">
                <a:hlinkClick r:id="rId3"/>
              </a:rPr>
              <a:t>Tulchinsky</a:t>
            </a:r>
            <a:r>
              <a:rPr lang="ru-RU" sz="2900" u="sng" dirty="0">
                <a:hlinkClick r:id="rId3"/>
              </a:rPr>
              <a:t>_</a:t>
            </a:r>
            <a:r>
              <a:rPr lang="en-US" sz="2900" u="sng" dirty="0">
                <a:hlinkClick r:id="rId3"/>
              </a:rPr>
              <a:t>G</a:t>
            </a:r>
            <a:r>
              <a:rPr lang="ru-RU" sz="2900" u="sng" dirty="0">
                <a:hlinkClick r:id="rId3"/>
              </a:rPr>
              <a:t>.</a:t>
            </a:r>
            <a:r>
              <a:rPr lang="en-US" sz="2900" u="sng" dirty="0">
                <a:hlinkClick r:id="rId3"/>
              </a:rPr>
              <a:t>L</a:t>
            </a:r>
            <a:r>
              <a:rPr lang="ru-RU" sz="2900" u="sng" dirty="0">
                <a:hlinkClick r:id="rId3"/>
              </a:rPr>
              <a:t>,_</a:t>
            </a:r>
            <a:r>
              <a:rPr lang="en-US" sz="2900" u="sng" dirty="0" err="1">
                <a:hlinkClick r:id="rId3"/>
              </a:rPr>
              <a:t>Lohina</a:t>
            </a:r>
            <a:r>
              <a:rPr lang="ru-RU" sz="2900" u="sng" dirty="0">
                <a:hlinkClick r:id="rId3"/>
              </a:rPr>
              <a:t>_</a:t>
            </a:r>
            <a:r>
              <a:rPr lang="en-US" sz="2900" u="sng" dirty="0">
                <a:hlinkClick r:id="rId3"/>
              </a:rPr>
              <a:t>T</a:t>
            </a:r>
            <a:r>
              <a:rPr lang="ru-RU" sz="2900" u="sng" dirty="0">
                <a:hlinkClick r:id="rId3"/>
              </a:rPr>
              <a:t>.</a:t>
            </a:r>
            <a:r>
              <a:rPr lang="en-US" sz="2900" u="sng" dirty="0">
                <a:hlinkClick r:id="rId3"/>
              </a:rPr>
              <a:t>E</a:t>
            </a:r>
            <a:r>
              <a:rPr lang="ru-RU" sz="2900" u="sng" dirty="0">
                <a:hlinkClick r:id="rId3"/>
              </a:rPr>
              <a:t>.]_</a:t>
            </a:r>
            <a:r>
              <a:rPr lang="en-US" sz="2900" u="sng" dirty="0" err="1">
                <a:hlinkClick r:id="rId3"/>
              </a:rPr>
              <a:t>Mene</a:t>
            </a:r>
            <a:r>
              <a:rPr lang="ru-RU" sz="2900" u="sng" dirty="0">
                <a:hlinkClick r:id="rId3"/>
              </a:rPr>
              <a:t>(</a:t>
            </a:r>
            <a:r>
              <a:rPr lang="en-US" sz="2900" u="sng" dirty="0" err="1">
                <a:hlinkClick r:id="rId3"/>
              </a:rPr>
              <a:t>libcats</a:t>
            </a:r>
            <a:r>
              <a:rPr lang="ru-RU" sz="2900" u="sng" dirty="0">
                <a:hlinkClick r:id="rId3"/>
              </a:rPr>
              <a:t>.</a:t>
            </a:r>
            <a:r>
              <a:rPr lang="en-US" sz="2900" u="sng" dirty="0">
                <a:hlinkClick r:id="rId3"/>
              </a:rPr>
              <a:t>org</a:t>
            </a:r>
            <a:r>
              <a:rPr lang="ru-RU" sz="2900" u="sng" dirty="0">
                <a:hlinkClick r:id="rId3"/>
              </a:rPr>
              <a:t>)%20(1).</a:t>
            </a:r>
            <a:r>
              <a:rPr lang="en-US" sz="2900" u="sng" dirty="0">
                <a:hlinkClick r:id="rId3"/>
              </a:rPr>
              <a:t>pdf</a:t>
            </a:r>
            <a:endParaRPr lang="ru-RU" sz="2900" dirty="0"/>
          </a:p>
          <a:p>
            <a:pPr marL="514350" indent="-514350">
              <a:buFont typeface="+mj-lt"/>
              <a:buAutoNum type="arabicPeriod"/>
            </a:pPr>
            <a:r>
              <a:rPr lang="ru-RU" sz="2900" dirty="0" err="1"/>
              <a:t>Землянная</a:t>
            </a:r>
            <a:r>
              <a:rPr lang="ru-RU" sz="2900" dirty="0"/>
              <a:t> А С., Савостин Д А. Особенности использования специальных мероприятий в качестве маркетингового инструмента // Международный журнал гуманитарных и естественных наук. </a:t>
            </a:r>
            <a:r>
              <a:rPr lang="en-US" sz="2900" dirty="0"/>
              <a:t>2020. №6-2. URL: </a:t>
            </a:r>
            <a:r>
              <a:rPr lang="en-US" sz="2900" u="sng" dirty="0">
                <a:hlinkClick r:id="rId4"/>
              </a:rPr>
              <a:t>https://cyberleninka.ru/article/n/osobennosti-ispolzovaniya-spetsialnyh-meropriyatiy-v-kachestve-marketingovogo-instrumenta</a:t>
            </a:r>
            <a:endParaRPr lang="ru-RU" sz="2900" dirty="0"/>
          </a:p>
          <a:p>
            <a:pPr marL="514350" lvl="0" indent="-514350">
              <a:buFont typeface="+mj-lt"/>
              <a:buAutoNum type="arabicPeriod"/>
            </a:pPr>
            <a:r>
              <a:rPr lang="ru-RU" sz="2900" dirty="0"/>
              <a:t>Каверина Е. А. Событийные коммуникации в пространстве культуры XX  века // Общество. Среда. Развитие (</a:t>
            </a:r>
            <a:r>
              <a:rPr lang="ru-RU" sz="2900" dirty="0" err="1"/>
              <a:t>Terra</a:t>
            </a:r>
            <a:r>
              <a:rPr lang="ru-RU" sz="2900" dirty="0"/>
              <a:t> </a:t>
            </a:r>
            <a:r>
              <a:rPr lang="ru-RU" sz="2900" dirty="0" err="1"/>
              <a:t>Humana</a:t>
            </a:r>
            <a:r>
              <a:rPr lang="ru-RU" sz="2900" dirty="0"/>
              <a:t>). 2014. №2 (31). </a:t>
            </a:r>
            <a:r>
              <a:rPr lang="en-US" sz="2900" dirty="0"/>
              <a:t>URL</a:t>
            </a:r>
            <a:r>
              <a:rPr lang="ru-RU" sz="2900" dirty="0"/>
              <a:t>: </a:t>
            </a:r>
            <a:r>
              <a:rPr lang="en-US" sz="2900" u="sng" dirty="0">
                <a:hlinkClick r:id="rId5"/>
              </a:rPr>
              <a:t>https</a:t>
            </a:r>
            <a:r>
              <a:rPr lang="ru-RU" sz="2900" u="sng" dirty="0">
                <a:hlinkClick r:id="rId5"/>
              </a:rPr>
              <a:t>://</a:t>
            </a:r>
            <a:r>
              <a:rPr lang="en-US" sz="2900" u="sng" dirty="0" err="1">
                <a:hlinkClick r:id="rId5"/>
              </a:rPr>
              <a:t>cyberleninka</a:t>
            </a:r>
            <a:r>
              <a:rPr lang="ru-RU" sz="2900" u="sng" dirty="0">
                <a:hlinkClick r:id="rId5"/>
              </a:rPr>
              <a:t>.</a:t>
            </a:r>
            <a:r>
              <a:rPr lang="en-US" sz="2900" u="sng" dirty="0" err="1">
                <a:hlinkClick r:id="rId5"/>
              </a:rPr>
              <a:t>ru</a:t>
            </a:r>
            <a:r>
              <a:rPr lang="ru-RU" sz="2900" u="sng" dirty="0">
                <a:hlinkClick r:id="rId5"/>
              </a:rPr>
              <a:t>/</a:t>
            </a:r>
            <a:r>
              <a:rPr lang="en-US" sz="2900" u="sng" dirty="0">
                <a:hlinkClick r:id="rId5"/>
              </a:rPr>
              <a:t>article</a:t>
            </a:r>
            <a:r>
              <a:rPr lang="ru-RU" sz="2900" u="sng" dirty="0">
                <a:hlinkClick r:id="rId5"/>
              </a:rPr>
              <a:t>/</a:t>
            </a:r>
            <a:r>
              <a:rPr lang="en-US" sz="2900" u="sng" dirty="0">
                <a:hlinkClick r:id="rId5"/>
              </a:rPr>
              <a:t>n</a:t>
            </a:r>
            <a:r>
              <a:rPr lang="ru-RU" sz="2900" u="sng" dirty="0">
                <a:hlinkClick r:id="rId5"/>
              </a:rPr>
              <a:t>/</a:t>
            </a:r>
            <a:r>
              <a:rPr lang="en-US" sz="2900" u="sng" dirty="0" err="1">
                <a:hlinkClick r:id="rId5"/>
              </a:rPr>
              <a:t>sobytiynye</a:t>
            </a:r>
            <a:r>
              <a:rPr lang="ru-RU" sz="2900" u="sng" dirty="0">
                <a:hlinkClick r:id="rId5"/>
              </a:rPr>
              <a:t>-</a:t>
            </a:r>
            <a:r>
              <a:rPr lang="en-US" sz="2900" u="sng" dirty="0" err="1">
                <a:hlinkClick r:id="rId5"/>
              </a:rPr>
              <a:t>kommunikatsii</a:t>
            </a:r>
            <a:r>
              <a:rPr lang="ru-RU" sz="2900" u="sng" dirty="0">
                <a:hlinkClick r:id="rId5"/>
              </a:rPr>
              <a:t>-</a:t>
            </a:r>
            <a:r>
              <a:rPr lang="en-US" sz="2900" u="sng" dirty="0">
                <a:hlinkClick r:id="rId5"/>
              </a:rPr>
              <a:t>v</a:t>
            </a:r>
            <a:r>
              <a:rPr lang="ru-RU" sz="2900" u="sng" dirty="0">
                <a:hlinkClick r:id="rId5"/>
              </a:rPr>
              <a:t>-</a:t>
            </a:r>
            <a:r>
              <a:rPr lang="en-US" sz="2900" u="sng" dirty="0" err="1">
                <a:hlinkClick r:id="rId5"/>
              </a:rPr>
              <a:t>prostranstve</a:t>
            </a:r>
            <a:r>
              <a:rPr lang="ru-RU" sz="2900" u="sng" dirty="0">
                <a:hlinkClick r:id="rId5"/>
              </a:rPr>
              <a:t>-</a:t>
            </a:r>
            <a:r>
              <a:rPr lang="en-US" sz="2900" u="sng" dirty="0" err="1">
                <a:hlinkClick r:id="rId5"/>
              </a:rPr>
              <a:t>kultury</a:t>
            </a:r>
            <a:r>
              <a:rPr lang="ru-RU" sz="2900" u="sng" dirty="0">
                <a:hlinkClick r:id="rId5"/>
              </a:rPr>
              <a:t>-</a:t>
            </a:r>
            <a:r>
              <a:rPr lang="en-US" sz="2900" u="sng" dirty="0">
                <a:hlinkClick r:id="rId5"/>
              </a:rPr>
              <a:t>xx</a:t>
            </a:r>
            <a:r>
              <a:rPr lang="ru-RU" sz="2900" u="sng" dirty="0">
                <a:hlinkClick r:id="rId5"/>
              </a:rPr>
              <a:t>-</a:t>
            </a:r>
            <a:r>
              <a:rPr lang="en-US" sz="2900" u="sng" dirty="0" err="1">
                <a:hlinkClick r:id="rId5"/>
              </a:rPr>
              <a:t>veka</a:t>
            </a:r>
            <a:endParaRPr lang="ru-RU" sz="2900" dirty="0"/>
          </a:p>
          <a:p>
            <a:pPr marL="514350" lvl="0" indent="-514350">
              <a:buFont typeface="+mj-lt"/>
              <a:buAutoNum type="arabicPeriod"/>
            </a:pPr>
            <a:r>
              <a:rPr lang="ru-RU" sz="2900" dirty="0"/>
              <a:t>Комаров С. Н. Пьер де Кубертен и возрождение Олимпийских игр // Современные проблемы сервиса и туризма. 2008. </a:t>
            </a:r>
            <a:r>
              <a:rPr lang="en-US" sz="2900" dirty="0"/>
              <a:t>№3. URL: </a:t>
            </a:r>
            <a:r>
              <a:rPr lang="en-US" sz="2900" u="sng" dirty="0">
                <a:hlinkClick r:id="rId6"/>
              </a:rPr>
              <a:t>https://cyberleninka.ru/article/n/pier-de-kuberten-i-vozrozhdenie-olimpiyskih-igr</a:t>
            </a:r>
            <a:endParaRPr lang="ru-RU" sz="2900" dirty="0"/>
          </a:p>
          <a:p>
            <a:pPr marL="514350" lvl="0" indent="-514350">
              <a:buFont typeface="+mj-lt"/>
              <a:buAutoNum type="arabicPeriod"/>
            </a:pPr>
            <a:r>
              <a:rPr lang="ru-RU" sz="2900" dirty="0"/>
              <a:t>Лебедева А.П. Специальные мероприятия как инструмент коммуникационной политики // Вестник ГУУ. 2013. </a:t>
            </a:r>
            <a:r>
              <a:rPr lang="en-US" sz="2900" dirty="0"/>
              <a:t>№23. URL: </a:t>
            </a:r>
            <a:r>
              <a:rPr lang="en-US" sz="2900" u="sng" dirty="0">
                <a:hlinkClick r:id="rId7"/>
              </a:rPr>
              <a:t>https://cyberleninka.ru/article/n/spetsialnye-meropriyatiya-kak-in</a:t>
            </a:r>
            <a:r>
              <a:rPr lang="ru-RU" sz="2900" u="sng" dirty="0">
                <a:hlinkClick r:id="rId7"/>
              </a:rPr>
              <a:t>А</a:t>
            </a:r>
            <a:r>
              <a:rPr lang="en-US" sz="2900" u="sng" dirty="0">
                <a:hlinkClick r:id="rId7"/>
              </a:rPr>
              <a:t>.</a:t>
            </a:r>
            <a:r>
              <a:rPr lang="ru-RU" sz="2900" u="sng" dirty="0">
                <a:hlinkClick r:id="rId7"/>
              </a:rPr>
              <a:t>Нобель</a:t>
            </a:r>
            <a:r>
              <a:rPr lang="en-US" sz="2900" u="sng" dirty="0" err="1">
                <a:hlinkClick r:id="rId7"/>
              </a:rPr>
              <a:t>strumentkommunikatsionnoy-politiki</a:t>
            </a:r>
            <a:endParaRPr lang="ru-RU" sz="2900" dirty="0"/>
          </a:p>
          <a:p>
            <a:pPr marL="514350" lvl="0" indent="-514350">
              <a:buFont typeface="+mj-lt"/>
              <a:buAutoNum type="arabicPeriod"/>
            </a:pPr>
            <a:r>
              <a:rPr lang="ru-RU" sz="2900" dirty="0"/>
              <a:t>Попова О. И., Сысоева Т. Л.  Событийный маркетинг: вызовы и возможности нового времени // Вестник </a:t>
            </a:r>
            <a:r>
              <a:rPr lang="ru-RU" sz="2900" dirty="0" err="1"/>
              <a:t>СИБИТа</a:t>
            </a:r>
            <a:r>
              <a:rPr lang="ru-RU" sz="2900" dirty="0"/>
              <a:t>. </a:t>
            </a:r>
            <a:r>
              <a:rPr lang="en-US" sz="2900" dirty="0"/>
              <a:t>2023. №3. URL: </a:t>
            </a:r>
            <a:r>
              <a:rPr lang="en-US" sz="2900" u="sng" dirty="0">
                <a:hlinkClick r:id="rId8"/>
              </a:rPr>
              <a:t>https://cyberleninka.ru/article/n/sobytiynyy-marketing-vyzovy-i-vozmozhnosti-novogo-vremeni</a:t>
            </a:r>
            <a:endParaRPr lang="ru-RU" sz="29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5047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B3CA7B-917A-4D6A-A2AA-E8514AB3F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 русском языке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74944B-3C8C-4545-BDC3-85D0E86E2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/>
              <a:t>слова </a:t>
            </a:r>
            <a:r>
              <a:rPr lang="ru-RU" sz="4800" b="1" dirty="0"/>
              <a:t>«специальное событие»</a:t>
            </a:r>
            <a:r>
              <a:rPr lang="ru-RU" sz="4800" dirty="0"/>
              <a:t> и </a:t>
            </a:r>
            <a:r>
              <a:rPr lang="ru-RU" sz="4800" b="1" dirty="0"/>
              <a:t>«специальное мероприятие»</a:t>
            </a:r>
            <a:r>
              <a:rPr lang="ru-RU" sz="4800" dirty="0"/>
              <a:t> считаются синонимами</a:t>
            </a:r>
          </a:p>
          <a:p>
            <a:pPr marL="0" indent="0" algn="just">
              <a:buNone/>
            </a:pPr>
            <a:r>
              <a:rPr lang="ru-RU" sz="4800" dirty="0"/>
              <a:t>В мировой практике в большей степени укоренился термин </a:t>
            </a:r>
            <a:r>
              <a:rPr lang="ru-RU" sz="4800" b="1" dirty="0"/>
              <a:t>«специальные события» (</a:t>
            </a:r>
            <a:r>
              <a:rPr lang="ru-RU" sz="4800" b="1" dirty="0" err="1"/>
              <a:t>special</a:t>
            </a:r>
            <a:r>
              <a:rPr lang="ru-RU" sz="4800" b="1" dirty="0"/>
              <a:t> </a:t>
            </a:r>
            <a:r>
              <a:rPr lang="ru-RU" sz="4800" b="1" dirty="0" err="1"/>
              <a:t>events</a:t>
            </a:r>
            <a:r>
              <a:rPr lang="ru-RU" sz="4800" b="1" dirty="0"/>
              <a:t>)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170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75A57A-F04C-4F66-BA2F-3F313DF43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И. А. Алешина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2E196B-4873-4BCE-B9B1-60138642A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/>
              <a:t>определяет специальные мероприятия (</a:t>
            </a:r>
            <a:r>
              <a:rPr lang="ru-RU" sz="3600" dirty="0" err="1"/>
              <a:t>special</a:t>
            </a:r>
            <a:r>
              <a:rPr lang="ru-RU" sz="3600" dirty="0"/>
              <a:t> </a:t>
            </a:r>
            <a:r>
              <a:rPr lang="ru-RU" sz="3600" dirty="0" err="1"/>
              <a:t>events</a:t>
            </a:r>
            <a:r>
              <a:rPr lang="ru-RU" sz="3600" dirty="0"/>
              <a:t>) как мероприятия, проводимые организацией в целях привлечения внимания общественности к самой организации, ее деятельности и продуктам</a:t>
            </a:r>
          </a:p>
          <a:p>
            <a:pPr marL="0" indent="0" algn="just">
              <a:buNone/>
            </a:pPr>
            <a:r>
              <a:rPr lang="ru-RU" sz="3600" dirty="0"/>
              <a:t>Автор отмечает, что </a:t>
            </a:r>
            <a:r>
              <a:rPr lang="ru-RU" sz="3600" dirty="0" err="1"/>
              <a:t>спецсобытия</a:t>
            </a:r>
            <a:r>
              <a:rPr lang="ru-RU" sz="3600" dirty="0"/>
              <a:t> призваны нарушить рутинный и привычный ход жизни в организации и окружающей среде, стать событием для целевых групп общественности</a:t>
            </a:r>
          </a:p>
        </p:txBody>
      </p:sp>
    </p:spTree>
    <p:extLst>
      <p:ext uri="{BB962C8B-B14F-4D97-AF65-F5344CB8AC3E}">
        <p14:creationId xmlns:p14="http://schemas.microsoft.com/office/powerpoint/2010/main" val="847517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CA439-9DCB-4D4B-BA99-99A2FD8C8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Г.Л. </a:t>
            </a:r>
            <a:r>
              <a:rPr lang="ru-RU" b="1" dirty="0" err="1"/>
              <a:t>Тульчинский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3F4F789-4383-4555-B4A7-2B59D9CA4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800" dirty="0"/>
              <a:t>отмечает, что </a:t>
            </a:r>
            <a:r>
              <a:rPr lang="ru-RU" sz="4800" b="1" dirty="0"/>
              <a:t>специальные события</a:t>
            </a:r>
            <a:r>
              <a:rPr lang="ru-RU" sz="4800" dirty="0"/>
              <a:t> – это мероприятия, проводимые компанией в целях формирования позитивного имиджа организации и привлечения внимания общественности к самой компании, ее деятельности и продуктам</a:t>
            </a:r>
          </a:p>
        </p:txBody>
      </p:sp>
    </p:spTree>
    <p:extLst>
      <p:ext uri="{BB962C8B-B14F-4D97-AF65-F5344CB8AC3E}">
        <p14:creationId xmlns:p14="http://schemas.microsoft.com/office/powerpoint/2010/main" val="1328817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31598C-3A37-4A1F-9CDB-C7B9D3AA6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А. Радченко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24CD27-5EBA-48CB-A7DE-DF5E863858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/>
              <a:t>характеризует </a:t>
            </a:r>
            <a:r>
              <a:rPr lang="ru-RU" sz="4800" b="1" dirty="0"/>
              <a:t>специальное мероприятие/событие</a:t>
            </a:r>
            <a:r>
              <a:rPr lang="ru-RU" sz="4800" dirty="0"/>
              <a:t> как яркое, запоминающееся действо, которое проводится от имени организации с целью продвижения бренда, создает запоминающийся образ организации в сознании целевой аудитории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3592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56409F-F292-483F-8515-056B3AAD4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О.Г. Филатова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CEC8BF-D61D-4FFB-96C6-0551036FAE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b="1" dirty="0"/>
              <a:t>специальное мероприятие</a:t>
            </a:r>
            <a:r>
              <a:rPr lang="ru-RU" sz="4000" dirty="0"/>
              <a:t> – это спланированное мероприятие (событие, происшествие, акция), инициированное базисным субъектом PR и направленное на достижение прагматических коммуникативных целей данного субъекта, способствующее приращению его </a:t>
            </a:r>
            <a:r>
              <a:rPr lang="ru-RU" sz="4000" dirty="0" err="1"/>
              <a:t>паблицитного</a:t>
            </a:r>
            <a:r>
              <a:rPr lang="ru-RU" sz="4000" dirty="0"/>
              <a:t> капитала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91884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2363</Words>
  <Application>Microsoft Office PowerPoint</Application>
  <PresentationFormat>Широкоэкранный</PresentationFormat>
  <Paragraphs>177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6" baseType="lpstr">
      <vt:lpstr>Arial</vt:lpstr>
      <vt:lpstr>Calibri</vt:lpstr>
      <vt:lpstr>Calibri Light</vt:lpstr>
      <vt:lpstr>Тема Office</vt:lpstr>
      <vt:lpstr>ТЕМА ЛЕКЦИИ 1. СПЕЦИАЛЬНЫЕ МЕРОПРИЯТИЯ: СУЩНОСТЬ, ВИДЫ, НАЗНАЧЕНИЕ </vt:lpstr>
      <vt:lpstr>Ивент (от англ. еvent), в соответствии с англо-русским словарем В.К.Мюллера переводится</vt:lpstr>
      <vt:lpstr>В Большом толковом словаре  русского языка </vt:lpstr>
      <vt:lpstr>Существующие мероприятия ранжируются следующим образом</vt:lpstr>
      <vt:lpstr>В русском языке </vt:lpstr>
      <vt:lpstr>И. А. Алешина </vt:lpstr>
      <vt:lpstr>Г.Л. Тульчинский </vt:lpstr>
      <vt:lpstr>А. Радченко </vt:lpstr>
      <vt:lpstr>О.Г. Филатова</vt:lpstr>
      <vt:lpstr>Т.о. специальное мероприятие </vt:lpstr>
      <vt:lpstr>Смыслы, которые определяют  специальные мероприятия </vt:lpstr>
      <vt:lpstr>Специальное мероприятие </vt:lpstr>
      <vt:lpstr>Специальные мероприятия </vt:lpstr>
      <vt:lpstr>Специальные мероприятия </vt:lpstr>
      <vt:lpstr>У. Хальцбауэр обращает внимание также на такие особенности специальных событий</vt:lpstr>
      <vt:lpstr>От случайных событий специальное мероприятие отличается тем, что: </vt:lpstr>
      <vt:lpstr>Для любого профессионально организованного специального мероприятия характерны следующие аспекты</vt:lpstr>
      <vt:lpstr>Специальное мероприятие всегда планируется целенаправленно и служит определенным целям: </vt:lpstr>
      <vt:lpstr>Специальное мероприятие также создает условия и закладывает основу развития различных направлений связей с общественностью</vt:lpstr>
      <vt:lpstr>Главные социальные функции  специальных мероприятий </vt:lpstr>
      <vt:lpstr>Особенности специальных мероприятий</vt:lpstr>
      <vt:lpstr>Особую роль специальные мероприятия играют в развитии корпоративных коммуникаций,  работы со СМИ</vt:lpstr>
      <vt:lpstr> </vt:lpstr>
      <vt:lpstr>Древний Рим Хлеба и зрелищ! («Panem et circenses!»)</vt:lpstr>
      <vt:lpstr>В Средние века </vt:lpstr>
      <vt:lpstr>Истоки индустрии специальных мероприятий </vt:lpstr>
      <vt:lpstr>Мировоззренческие изменения, происходившие в конце XIX  и в первой трети XX вв., </vt:lpstr>
      <vt:lpstr>В первой половине XX века </vt:lpstr>
      <vt:lpstr>Во второй половине XX века </vt:lpstr>
      <vt:lpstr>В культуре XX столетия </vt:lpstr>
      <vt:lpstr>Конец XIX – начало XX века </vt:lpstr>
      <vt:lpstr>На рубеже XIX−XX вв. у событий  появляется автор</vt:lpstr>
      <vt:lpstr>В конце XIX века бурный рост экономических и культурных международных связей нашел свое отражение  в спорте</vt:lpstr>
      <vt:lpstr>А.Нобель ученый, изобретатель, бизнесмен</vt:lpstr>
      <vt:lpstr>Павел Третьяков – меценат, основатель картинной галереи</vt:lpstr>
      <vt:lpstr>С.П.Дягилев - организатор «Русских сезонов» в Париже и труппы «Русский балет Дягилева», </vt:lpstr>
      <vt:lpstr>Для первых лет советской власти характерен эмоциональный подъем, питавшийся энергией созидания нового общества</vt:lpstr>
      <vt:lpstr>Во второй половине XX века</vt:lpstr>
      <vt:lpstr>В культуре второй половины XX века появляется новый субъект – бренд </vt:lpstr>
      <vt:lpstr>Организация специальных мероприятий </vt:lpstr>
      <vt:lpstr>Развитие событийного маркетинга в России в 2000-2023 гг. 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ЛЕКЦИИ 1. СПЕЦИАЛЬНЫЕ МЕРОПРИЯТИЯ: СУЩНОСТЬ, ВИДЫ, НАЗНАЧЕНИЕ </dc:title>
  <dc:creator>thinker</dc:creator>
  <cp:lastModifiedBy>thinker</cp:lastModifiedBy>
  <cp:revision>12</cp:revision>
  <dcterms:created xsi:type="dcterms:W3CDTF">2025-01-05T15:42:32Z</dcterms:created>
  <dcterms:modified xsi:type="dcterms:W3CDTF">2025-01-12T08:21:21Z</dcterms:modified>
</cp:coreProperties>
</file>