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98" r:id="rId3"/>
    <p:sldId id="299" r:id="rId4"/>
    <p:sldId id="300" r:id="rId5"/>
    <p:sldId id="259" r:id="rId6"/>
    <p:sldId id="301" r:id="rId7"/>
    <p:sldId id="302" r:id="rId8"/>
    <p:sldId id="303" r:id="rId9"/>
    <p:sldId id="304" r:id="rId10"/>
    <p:sldId id="305" r:id="rId11"/>
    <p:sldId id="306" r:id="rId12"/>
    <p:sldId id="307" r:id="rId13"/>
    <p:sldId id="308" r:id="rId14"/>
    <p:sldId id="309" r:id="rId15"/>
    <p:sldId id="351" r:id="rId16"/>
    <p:sldId id="310" r:id="rId17"/>
    <p:sldId id="311" r:id="rId18"/>
    <p:sldId id="312" r:id="rId19"/>
    <p:sldId id="313" r:id="rId20"/>
    <p:sldId id="314" r:id="rId21"/>
    <p:sldId id="315" r:id="rId22"/>
    <p:sldId id="316" r:id="rId23"/>
    <p:sldId id="257" r:id="rId24"/>
    <p:sldId id="262" r:id="rId25"/>
    <p:sldId id="261" r:id="rId26"/>
    <p:sldId id="336" r:id="rId27"/>
    <p:sldId id="337" r:id="rId28"/>
    <p:sldId id="339" r:id="rId29"/>
    <p:sldId id="340" r:id="rId30"/>
    <p:sldId id="341" r:id="rId31"/>
    <p:sldId id="342" r:id="rId32"/>
    <p:sldId id="343" r:id="rId33"/>
    <p:sldId id="344" r:id="rId34"/>
    <p:sldId id="345" r:id="rId35"/>
    <p:sldId id="346" r:id="rId36"/>
    <p:sldId id="347" r:id="rId37"/>
    <p:sldId id="348" r:id="rId38"/>
    <p:sldId id="349" r:id="rId39"/>
    <p:sldId id="350" r:id="rId40"/>
    <p:sldId id="258" r:id="rId41"/>
    <p:sldId id="335" r:id="rId42"/>
    <p:sldId id="280" r:id="rId43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9" autoAdjust="0"/>
    <p:restoredTop sz="94660"/>
  </p:normalViewPr>
  <p:slideViewPr>
    <p:cSldViewPr snapToGrid="0">
      <p:cViewPr varScale="1">
        <p:scale>
          <a:sx n="64" d="100"/>
          <a:sy n="64" d="100"/>
        </p:scale>
        <p:origin x="102" y="13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heme" Target="theme/theme1.xml"/><Relationship Id="rId20" Type="http://schemas.openxmlformats.org/officeDocument/2006/relationships/slide" Target="slides/slide19.xml"/><Relationship Id="rId41" Type="http://schemas.openxmlformats.org/officeDocument/2006/relationships/slide" Target="slides/slide4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C771640-5F06-4144-B9E9-AC3847FE6F0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55AD87C6-C55E-44C3-B0EF-E8CB2A05772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44CB0C40-2531-44FB-AAB3-982A249684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AAD8F2E5-91D5-4E19-8931-15C3CAA93F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D9D66655-8FA4-4F69-9E70-B1E485E496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600063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DE16E44-D104-47E5-BDB9-77304CBD75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57845B74-FC53-4A87-B7D4-FD20426BEBD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9712F368-2D43-4C3B-B0A3-E385CFDE06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A80C05C3-8F0F-4096-8ABD-333E268EC7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F1D67982-7D4A-42C9-94D2-E7519E81A3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8595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87948BCE-6EEF-428E-B8A1-B87A3DEE5B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C54342E7-614E-4BB9-AC7F-6183D0DBAA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E3B236D1-47B4-42EF-9A9F-0A0ECFE0FA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3953F5B4-DD63-4079-9BBF-3DAB5A2D9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3CF4A0C1-7B56-4897-88F2-E4B958F0A6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244819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2FDB084-682B-472F-9773-5B8B1BE58E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7F572B3-2601-4C38-9F23-E2CEB48E26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A0FD72D7-6946-407B-8104-D6B9B9CF72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5E7E168A-F1C6-4F56-84F2-DF79909AC1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E11E2AFD-8F12-4F79-94D6-E9C00C10B7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070051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8E92917-216A-41C9-A5DF-99EA6ADE76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410FC2D1-C822-4D28-9531-1341CEA850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CB321505-B2AC-4CDD-AE68-4C42B20E9A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99EBD326-AF9D-4A8C-8A80-3A464C7071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9EC336DF-A04B-4697-AC9B-D00CEF8868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120743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7778BA9-D212-4E14-BA83-EB6871FF16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E3AA37E-A495-493D-BC0A-18BB0D5D97C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5AB7A43E-BF4A-4C46-B1CD-2067D37F617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61746634-BAA2-4EBA-AF33-51FD11B091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3D8DF2AD-248D-4A18-AC7F-75B2773B0A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FD6FED87-349E-4D8D-B9AA-AA206EDA0D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237924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4E95ACD-CB2E-4666-B0A9-91C78B4B58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D5B322AC-0675-4C82-A5ED-E7B97C0000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6C671D2A-94E4-4745-B0C5-92C68928F93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24B21034-0CC3-4142-8D33-14BBB009A69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54B2BA88-E846-4877-BBA3-3E377DBAE3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38CEC79B-42E8-4782-AF4A-D65C6DA779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8A2A237E-33C0-4F43-B65C-3460E9FAEB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F5D175C9-A880-4794-9919-D70FD7390A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99504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3162D30-B260-49C3-91BD-992593E790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95E1BB14-5E15-4DEE-938C-B38D1A96F5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E72C1377-8411-4C01-9CC7-22DFDC29EA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BC69179E-19E8-4843-B6F3-05B98CC670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543232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D5FAD114-DF64-4E4F-B534-9CBE05865C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9677856F-BB02-44DB-84DD-198367D8BA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7FF5C0D6-E763-4E53-8AC6-F5EE75B0A0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050614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9277A68-4111-4DF8-835F-84103D6816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921BF16-E361-43B8-A05D-869B1DD8511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B9623B77-15DE-4677-95ED-CA164A2703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DA0662A4-5993-43D3-A42F-C9500D82F7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FEB8A398-434D-4EF2-AD45-53C9DFF7B2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1EAB1964-47EF-4B2D-AF5D-5D72F0E444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74014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46678C2-7753-4F93-9CCA-52A81C4BB1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1949DDFB-860B-442C-A3B6-E281B9B54D2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CE3D1893-EB8F-4CF4-9B51-0F8F72D06CD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09D1261B-91E9-49AE-BC6C-E4B7DAECBA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00765C30-EBD9-472D-ACDD-C8EB92CA90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2F5E51BF-B21A-43BD-935E-11D252CC8A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645408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2F8975D-C812-4BD8-8BAF-CF7B13C0E0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7007FCC3-FA4C-4488-96F5-B2B12C418B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91547D90-D872-4C48-81CE-0C39D5D84EE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56A74C-5D12-4AA5-8B1D-0D77D6F0AAFE}" type="datetimeFigureOut">
              <a:rPr lang="ru-RU" smtClean="0"/>
              <a:t>12.01.2025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81A7A17A-D8A1-410D-AEFD-AE138ABC96E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42497783-6690-4CAD-9B16-4D4DF1FF7CE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0751D6-7C54-40FB-8FA6-C5502115D1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16917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8" Type="http://schemas.openxmlformats.org/officeDocument/2006/relationships/hyperlink" Target="https://cyberleninka.ru/article/n/sobytiynyy-marketing-vyzovy-i-vozmozhnosti-novogo-vremeni" TargetMode="External"/><Relationship Id="rId3" Type="http://schemas.openxmlformats.org/officeDocument/2006/relationships/hyperlink" Target="file:///C:\Users\thinker\Downloads\%5bGerasimov_S.V.,_Tulchinsky_G.L,_Lohina_T.E.%5d_Mene(libcats.org)%20(1).pdf" TargetMode="External"/><Relationship Id="rId7" Type="http://schemas.openxmlformats.org/officeDocument/2006/relationships/hyperlink" Target="https://cyberleninka.ru/article/n/spetsialnye-meropriyatiya-kak-in&#1040;.&#1053;&#1086;&#1073;&#1077;&#1083;&#1100;strumentkommunikatsionnoy-politiki" TargetMode="External"/><Relationship Id="rId2" Type="http://schemas.openxmlformats.org/officeDocument/2006/relationships/hyperlink" Target="https://cyberleninka.ru/article/n/fenomen-ivent-v-sotsialnom-i-nauchnom-kontekste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cyberleninka.ru/article/n/pier-de-kuberten-i-vozrozhdenie-olimpiyskih-igr" TargetMode="External"/><Relationship Id="rId5" Type="http://schemas.openxmlformats.org/officeDocument/2006/relationships/hyperlink" Target="https://cyberleninka.ru/article/n/sobytiynye-kommunikatsii-v-prostranstve-kultury-xx-veka" TargetMode="External"/><Relationship Id="rId4" Type="http://schemas.openxmlformats.org/officeDocument/2006/relationships/hyperlink" Target="https://cyberleninka.ru/article/n/osobennosti-ispolzovaniya-spetsialnyh-meropriyatiy-v-kachestve-marketingovogo-instrumenta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D6C20BD-3EA1-498C-9651-3ABF9AF0012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sz="4400" b="1" dirty="0"/>
              <a:t>ТЕМА ЛЕКЦИИ 1. СПЕЦИАЛЬНЫЕ МЕРОПРИЯТИЯ: СУЩНОСТЬ, ВИДЫ, НАЗНАЧЕНИЕ </a:t>
            </a:r>
            <a:endParaRPr lang="ru-RU" dirty="0"/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A82D06DF-1A0E-43C7-8704-7042332A955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8466"/>
            <a:ext cx="9144000" cy="2747364"/>
          </a:xfrm>
        </p:spPr>
        <p:txBody>
          <a:bodyPr>
            <a:normAutofit/>
          </a:bodyPr>
          <a:lstStyle/>
          <a:p>
            <a:pPr marL="457200" lvl="0" indent="-457200" algn="just">
              <a:buFont typeface="+mj-lt"/>
              <a:buAutoNum type="arabicPeriod"/>
            </a:pPr>
            <a:r>
              <a:rPr lang="ru-RU" sz="3600" b="1"/>
              <a:t>Понятие </a:t>
            </a:r>
            <a:r>
              <a:rPr lang="ru-RU" sz="3600" b="1" dirty="0"/>
              <a:t>специальное мероприятие и специальное событие</a:t>
            </a:r>
            <a:endParaRPr lang="ru-RU" sz="3600" dirty="0"/>
          </a:p>
          <a:p>
            <a:pPr marL="457200" lvl="0" indent="-457200" algn="just">
              <a:buFont typeface="+mj-lt"/>
              <a:buAutoNum type="arabicPeriod"/>
            </a:pPr>
            <a:r>
              <a:rPr lang="ru-RU" sz="3600" b="1" dirty="0"/>
              <a:t>История становления индустрии специальных мероприятий</a:t>
            </a:r>
            <a:endParaRPr lang="ru-RU" sz="3600" dirty="0"/>
          </a:p>
          <a:p>
            <a:r>
              <a:rPr lang="ru-RU" b="1" dirty="0"/>
              <a:t> 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2456780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4CEEE3C-BB35-4A9F-A0C0-55AB4DDB3B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err="1"/>
              <a:t>Т.о</a:t>
            </a:r>
            <a:r>
              <a:rPr lang="ru-RU" dirty="0"/>
              <a:t>. с</a:t>
            </a:r>
            <a:r>
              <a:rPr lang="ru-RU" b="1" dirty="0"/>
              <a:t>пециальное мероприятие 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981EF9F-B26C-4CA3-A7A3-447DF43CCCF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3600" b="1" dirty="0"/>
              <a:t>– </a:t>
            </a:r>
            <a:r>
              <a:rPr lang="ru-RU" sz="3600" dirty="0"/>
              <a:t>это</a:t>
            </a:r>
            <a:r>
              <a:rPr lang="ru-RU" sz="3600" b="1" dirty="0"/>
              <a:t> </a:t>
            </a:r>
            <a:r>
              <a:rPr lang="ru-RU" sz="3600" dirty="0"/>
              <a:t>явление общественной жизни, организуемое с целью привлечь внимание конкретной аудитории и широкой публики к организации, ее деятельности, руководству, развитию социальных коммуникаций и социального партнерства</a:t>
            </a:r>
          </a:p>
          <a:p>
            <a:pPr marL="0" indent="0" algn="just">
              <a:buNone/>
            </a:pPr>
            <a:r>
              <a:rPr lang="ru-RU" sz="3600" dirty="0"/>
              <a:t>Эти мероприятия представляют собой комплексные события, организованные для взаимодействия между брендом и целевой аудиторией</a:t>
            </a:r>
          </a:p>
        </p:txBody>
      </p:sp>
    </p:spTree>
    <p:extLst>
      <p:ext uri="{BB962C8B-B14F-4D97-AF65-F5344CB8AC3E}">
        <p14:creationId xmlns:p14="http://schemas.microsoft.com/office/powerpoint/2010/main" val="341835284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E30480E-18CE-4A1C-960C-717058EB51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Смыслы, которые определяют </a:t>
            </a:r>
            <a:br>
              <a:rPr lang="ru-RU" b="1" dirty="0"/>
            </a:br>
            <a:r>
              <a:rPr lang="ru-RU" b="1" dirty="0"/>
              <a:t>специальные мероприятия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EFB43DEF-B1C4-4F05-9F28-E49701FCF0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ru-RU" dirty="0"/>
              <a:t>1. Уникальный отрезок времени, проводимый с использованием ритуалов и церемоний для удовлетворения особых потребностей аудитории</a:t>
            </a:r>
          </a:p>
          <a:p>
            <a:pPr algn="just"/>
            <a:r>
              <a:rPr lang="ru-RU" dirty="0"/>
              <a:t>2. Мероприятие, которое изменяет отношения целевых аудиторий и бренда и обладает в их глазах субъективной значимостью</a:t>
            </a:r>
          </a:p>
          <a:p>
            <a:pPr algn="just"/>
            <a:r>
              <a:rPr lang="ru-RU" dirty="0"/>
              <a:t>3. Мероприятие, проводимое в целях формирования позитивного имиджа организации и привлечения внимания общественности к самой компании, ее деятельности и продуктам</a:t>
            </a:r>
          </a:p>
          <a:p>
            <a:pPr algn="just"/>
            <a:r>
              <a:rPr lang="ru-RU" dirty="0"/>
              <a:t>4. Особое мероприятие или специально подготовленное происшествие, которое ярко переживается реципиентом на месте и используется как платформа для дальнейшего развития коммуникаций предприятия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3521177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49A9218-F9CF-4E2B-A3E8-A3FB72C292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Специальное мероприятие 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F25D33B-F89B-4909-959D-4E273CD7668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400" dirty="0"/>
              <a:t>– это </a:t>
            </a:r>
            <a:r>
              <a:rPr lang="ru-RU" sz="4400" b="1" dirty="0"/>
              <a:t>организационно сложный проект</a:t>
            </a:r>
            <a:r>
              <a:rPr lang="ru-RU" sz="4400" dirty="0"/>
              <a:t>, который дает возможность ознакомить потенциальных потребителей с новыми свойствами бренда, формировать имидж бренда, способствуя значительному увеличению его узнаваемости</a:t>
            </a:r>
          </a:p>
        </p:txBody>
      </p:sp>
    </p:spTree>
    <p:extLst>
      <p:ext uri="{BB962C8B-B14F-4D97-AF65-F5344CB8AC3E}">
        <p14:creationId xmlns:p14="http://schemas.microsoft.com/office/powerpoint/2010/main" val="229788604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81BF28C-69F6-4F49-AA6B-59EA800F95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Специальные мероприятия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9C9101F-04BA-4330-9A60-FDECC777773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dirty="0"/>
              <a:t>— </a:t>
            </a:r>
            <a:r>
              <a:rPr lang="ru-RU" sz="4000" b="1" dirty="0"/>
              <a:t>один из ключевых элементов комплекса интегрированных маркетинговых коммуникаций</a:t>
            </a:r>
            <a:endParaRPr lang="ru-RU" sz="4000" dirty="0"/>
          </a:p>
          <a:p>
            <a:pPr marL="0" indent="0" algn="just">
              <a:buNone/>
            </a:pPr>
            <a:r>
              <a:rPr lang="ru-RU" sz="4000" dirty="0"/>
              <a:t>Обладая потенциалом достижения разнообразных целей, специальное мероприятие способно эффективно использоваться как в рекламе, так и в связях с общественностью и других областях</a:t>
            </a:r>
          </a:p>
        </p:txBody>
      </p:sp>
    </p:spTree>
    <p:extLst>
      <p:ext uri="{BB962C8B-B14F-4D97-AF65-F5344CB8AC3E}">
        <p14:creationId xmlns:p14="http://schemas.microsoft.com/office/powerpoint/2010/main" val="102700663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1A5A672-74C7-46AC-9978-A258C19D99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Специальные мероприятия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FD1CD36-8700-483B-BF59-3A655D6FF71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800" dirty="0"/>
              <a:t>предполагают предоставление личного позитивного опыта общения с продвигаемым продуктом, торговой маркой, фирмой как способа формирования у него эмоциональной связи с ней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112040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589BFB2-4AE7-4AB6-B8D3-920310DA46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У. </a:t>
            </a:r>
            <a:r>
              <a:rPr lang="ru-RU" b="1" dirty="0" err="1"/>
              <a:t>Хальцбауэр</a:t>
            </a:r>
            <a:r>
              <a:rPr lang="ru-RU" dirty="0"/>
              <a:t> обращает внимание также на такие особенности специальных событий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8DAEA18-A8DC-4455-B7AD-31CCAAB19B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4000" dirty="0"/>
              <a:t>субъективность восприятия мероприятия каждым из посетителей</a:t>
            </a:r>
          </a:p>
          <a:p>
            <a:r>
              <a:rPr lang="ru-RU" sz="4000" dirty="0"/>
              <a:t> его моментальность</a:t>
            </a:r>
          </a:p>
          <a:p>
            <a:r>
              <a:rPr lang="ru-RU" sz="4000" dirty="0"/>
              <a:t>интерактивность мероприятий </a:t>
            </a:r>
          </a:p>
          <a:p>
            <a:r>
              <a:rPr lang="ru-RU" sz="4000" dirty="0"/>
              <a:t>многоканальность данного инструмента</a:t>
            </a:r>
          </a:p>
          <a:p>
            <a:r>
              <a:rPr lang="ru-RU" sz="4000" dirty="0"/>
              <a:t>уникальность специальных мероприятий</a:t>
            </a:r>
          </a:p>
        </p:txBody>
      </p:sp>
    </p:spTree>
    <p:extLst>
      <p:ext uri="{BB962C8B-B14F-4D97-AF65-F5344CB8AC3E}">
        <p14:creationId xmlns:p14="http://schemas.microsoft.com/office/powerpoint/2010/main" val="195306711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44132BF-A9CB-446D-B8C8-102AB70C95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/>
              <a:t>От </a:t>
            </a:r>
            <a:r>
              <a:rPr lang="ru-RU" b="1" dirty="0"/>
              <a:t>случайных событий</a:t>
            </a:r>
            <a:r>
              <a:rPr lang="ru-RU" dirty="0"/>
              <a:t> </a:t>
            </a:r>
            <a:r>
              <a:rPr lang="ru-RU" b="1" dirty="0"/>
              <a:t>специальное мероприятие</a:t>
            </a:r>
            <a:r>
              <a:rPr lang="ru-RU" dirty="0"/>
              <a:t> отличается тем, что: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39C6E07-4376-4C24-80D2-DCD30099660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 algn="just"/>
            <a:r>
              <a:rPr lang="ru-RU" sz="4400" dirty="0"/>
              <a:t>результат проведения специального мероприятия всегда уникален, а его успех зависит от субъективного восприятия участников</a:t>
            </a:r>
          </a:p>
          <a:p>
            <a:pPr algn="just"/>
            <a:r>
              <a:rPr lang="ru-RU" sz="4400" dirty="0"/>
              <a:t>результат мероприятия обесценивается в том случае, если мероприятие проходит незамеченным</a:t>
            </a:r>
          </a:p>
        </p:txBody>
      </p:sp>
    </p:spTree>
    <p:extLst>
      <p:ext uri="{BB962C8B-B14F-4D97-AF65-F5344CB8AC3E}">
        <p14:creationId xmlns:p14="http://schemas.microsoft.com/office/powerpoint/2010/main" val="51663338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70B906C-C1F0-43CA-B597-E8D62458E1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Для любого профессионально организованного специального мероприятия характерны следующие аспекты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BEC0217-A972-444E-BD17-58D9A5D153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443397"/>
            <a:ext cx="10515600" cy="3733566"/>
          </a:xfrm>
        </p:spPr>
        <p:txBody>
          <a:bodyPr/>
          <a:lstStyle/>
          <a:p>
            <a:pPr lvl="0" algn="just"/>
            <a:r>
              <a:rPr lang="ru-RU" sz="3600" dirty="0"/>
              <a:t>активное участие, вовлеченность, активность</a:t>
            </a:r>
          </a:p>
          <a:p>
            <a:pPr lvl="0" algn="just"/>
            <a:r>
              <a:rPr lang="ru-RU" sz="3600" dirty="0"/>
              <a:t>переключение из состояния монотонной работы, смена ритма, удивление (классический сленг организаторов — «чем сегодня удивлять будем?»)</a:t>
            </a:r>
          </a:p>
          <a:p>
            <a:pPr lvl="0" algn="just"/>
            <a:r>
              <a:rPr lang="ru-RU" sz="3600" dirty="0"/>
              <a:t>позитивное восприятие, эмоциональность, символика, удовлетворенность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8012614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5163654-BE58-4714-B2FB-50F3727D89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Специальное мероприятие</a:t>
            </a:r>
            <a:r>
              <a:rPr lang="ru-RU" dirty="0"/>
              <a:t> всегда планируется целенаправленно и служит </a:t>
            </a:r>
            <a:r>
              <a:rPr lang="ru-RU" b="1" dirty="0"/>
              <a:t>определенным целям</a:t>
            </a:r>
            <a:r>
              <a:rPr lang="ru-RU" dirty="0"/>
              <a:t>: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41A7F91-06EB-4773-9D90-02B2BA595A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667250"/>
          </a:xfrm>
        </p:spPr>
        <p:txBody>
          <a:bodyPr>
            <a:normAutofit lnSpcReduction="10000"/>
          </a:bodyPr>
          <a:lstStyle/>
          <a:p>
            <a:pPr lvl="0"/>
            <a:r>
              <a:rPr lang="ru-RU" sz="3600" dirty="0"/>
              <a:t>непосредственный эффект (поступления от реализации приуроченной к событию продукции)</a:t>
            </a:r>
          </a:p>
          <a:p>
            <a:pPr lvl="0"/>
            <a:r>
              <a:rPr lang="ru-RU" sz="3600" dirty="0"/>
              <a:t>воздействие на конкретных людей</a:t>
            </a:r>
          </a:p>
          <a:p>
            <a:pPr lvl="0"/>
            <a:r>
              <a:rPr lang="ru-RU" sz="3600" dirty="0"/>
              <a:t>привлечение внимания и создание осведомленности</a:t>
            </a:r>
          </a:p>
          <a:p>
            <a:pPr lvl="0"/>
            <a:r>
              <a:rPr lang="ru-RU" sz="3600" dirty="0"/>
              <a:t>привлечение участников, доноров, их мотивирование</a:t>
            </a:r>
          </a:p>
          <a:p>
            <a:pPr lvl="0"/>
            <a:r>
              <a:rPr lang="ru-RU" sz="3600" dirty="0"/>
              <a:t>перенесение позитивного впечатления от события на продукт</a:t>
            </a:r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4341893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45DEE4D-4F8F-408E-8CE5-76C87D6EE2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3600" b="1" dirty="0"/>
              <a:t>Специальное мероприятие</a:t>
            </a:r>
            <a:r>
              <a:rPr lang="ru-RU" sz="3600" dirty="0"/>
              <a:t> также </a:t>
            </a:r>
            <a:r>
              <a:rPr lang="ru-RU" sz="3600" b="1" dirty="0"/>
              <a:t>создает условия и закладывает основу развития различных направлений связей с общественностью</a:t>
            </a:r>
            <a:endParaRPr lang="ru-RU" sz="3600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B763E75-E98A-46E5-AB79-3C3B34ABDA3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33731"/>
            <a:ext cx="10515600" cy="4924269"/>
          </a:xfrm>
        </p:spPr>
        <p:txBody>
          <a:bodyPr>
            <a:normAutofit fontScale="85000" lnSpcReduction="20000"/>
          </a:bodyPr>
          <a:lstStyle/>
          <a:p>
            <a:pPr lvl="0" algn="just"/>
            <a:r>
              <a:rPr lang="ru-RU" dirty="0"/>
              <a:t>развитие партнерских отношений, в том числе во внешнеэкономической деятельности</a:t>
            </a:r>
          </a:p>
          <a:p>
            <a:pPr lvl="0" algn="just"/>
            <a:r>
              <a:rPr lang="ru-RU" dirty="0"/>
              <a:t>привлечение инвестиций (</a:t>
            </a:r>
            <a:r>
              <a:rPr lang="ru-RU" dirty="0" err="1"/>
              <a:t>investor</a:t>
            </a:r>
            <a:r>
              <a:rPr lang="ru-RU" dirty="0"/>
              <a:t> </a:t>
            </a:r>
            <a:r>
              <a:rPr lang="ru-RU" dirty="0" err="1"/>
              <a:t>relations</a:t>
            </a:r>
            <a:r>
              <a:rPr lang="ru-RU" dirty="0"/>
              <a:t>)</a:t>
            </a:r>
          </a:p>
          <a:p>
            <a:pPr lvl="0" algn="just"/>
            <a:r>
              <a:rPr lang="ru-RU" dirty="0"/>
              <a:t>выстраивание оптимальных отношений с органами государственной власти (законодательной и исполнительной), органами местного самоуправления</a:t>
            </a:r>
          </a:p>
          <a:p>
            <a:pPr lvl="0" algn="just"/>
            <a:r>
              <a:rPr lang="ru-RU" dirty="0"/>
              <a:t>оптимизация внешних и внутренних социальных инвестиций</a:t>
            </a:r>
          </a:p>
          <a:p>
            <a:pPr lvl="0" algn="just"/>
            <a:r>
              <a:rPr lang="ru-RU" dirty="0"/>
              <a:t>благотворительность и спонсорство</a:t>
            </a:r>
          </a:p>
          <a:p>
            <a:pPr lvl="0" algn="just"/>
            <a:r>
              <a:rPr lang="ru-RU" dirty="0"/>
              <a:t>социальное позиционирование организации, развитие отношений с организованной общественностью (НКО, партиями, профсоюзами, конфессиями и т. д.)</a:t>
            </a:r>
          </a:p>
          <a:p>
            <a:pPr lvl="0" algn="just"/>
            <a:r>
              <a:rPr lang="ru-RU" dirty="0"/>
              <a:t>добрососедские отношения с населением, другими организациями и предприятиями</a:t>
            </a:r>
          </a:p>
          <a:p>
            <a:pPr lvl="0" algn="just"/>
            <a:r>
              <a:rPr lang="ru-RU" dirty="0"/>
              <a:t>формирование и развитие корпоративной культуры, ее традиций, ритуалов и т. д.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806934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1000D75-E689-4764-BAEF-519940A516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2497996"/>
          </a:xfrm>
        </p:spPr>
        <p:txBody>
          <a:bodyPr>
            <a:normAutofit fontScale="90000"/>
          </a:bodyPr>
          <a:lstStyle/>
          <a:p>
            <a:pPr algn="ctr"/>
            <a:r>
              <a:rPr lang="ru-RU" sz="5300" b="1" dirty="0"/>
              <a:t>Ивент</a:t>
            </a:r>
            <a:r>
              <a:rPr lang="ru-RU" sz="5300" dirty="0"/>
              <a:t> (от англ. </a:t>
            </a:r>
            <a:r>
              <a:rPr lang="ru-RU" sz="5300" dirty="0" err="1"/>
              <a:t>еvent</a:t>
            </a:r>
            <a:r>
              <a:rPr lang="ru-RU" sz="5300" dirty="0"/>
              <a:t>), в соответствии с англо-русским словарем </a:t>
            </a:r>
            <a:r>
              <a:rPr lang="ru-RU" sz="5300" dirty="0" err="1"/>
              <a:t>В.К.Мюллера</a:t>
            </a:r>
            <a:r>
              <a:rPr lang="ru-RU" sz="5300" dirty="0"/>
              <a:t> переводится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DDD318C-79FC-4F0D-9CFF-E66C4D58BBF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3102965"/>
            <a:ext cx="10515600" cy="338991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200" dirty="0"/>
              <a:t>1) событие; </a:t>
            </a:r>
          </a:p>
          <a:p>
            <a:pPr marL="0" indent="0">
              <a:buNone/>
            </a:pPr>
            <a:r>
              <a:rPr lang="ru-RU" sz="3200" dirty="0"/>
              <a:t>2) случай, мероприятие, происшествие; </a:t>
            </a:r>
          </a:p>
          <a:p>
            <a:pPr marL="0" indent="0">
              <a:buNone/>
            </a:pPr>
            <a:r>
              <a:rPr lang="ru-RU" sz="3200" dirty="0"/>
              <a:t>3) исход, результат; </a:t>
            </a:r>
          </a:p>
          <a:p>
            <a:pPr marL="0" indent="0">
              <a:buNone/>
            </a:pPr>
            <a:r>
              <a:rPr lang="ru-RU" sz="3200" dirty="0"/>
              <a:t>4) номер (в программе состязаний); </a:t>
            </a:r>
          </a:p>
          <a:p>
            <a:pPr marL="0" indent="0">
              <a:buNone/>
            </a:pPr>
            <a:r>
              <a:rPr lang="ru-RU" sz="3200" dirty="0"/>
              <a:t>5) соревнование по определенному виду спорта</a:t>
            </a:r>
          </a:p>
        </p:txBody>
      </p:sp>
    </p:spTree>
    <p:extLst>
      <p:ext uri="{BB962C8B-B14F-4D97-AF65-F5344CB8AC3E}">
        <p14:creationId xmlns:p14="http://schemas.microsoft.com/office/powerpoint/2010/main" val="423799310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EE47F03-D0F4-4542-BBA0-7FEF581749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Главные социальные функции </a:t>
            </a:r>
            <a:br>
              <a:rPr lang="ru-RU" b="1" dirty="0"/>
            </a:br>
            <a:r>
              <a:rPr lang="ru-RU" b="1" dirty="0"/>
              <a:t>специальных мероприятий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E75BB16-3ACB-455E-BC6C-2A52E7E30C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/>
            <a:r>
              <a:rPr lang="ru-RU" sz="4800" dirty="0"/>
              <a:t>Привлечение внимания общественности, прежде всего СМИ</a:t>
            </a:r>
          </a:p>
          <a:p>
            <a:pPr lvl="0" algn="just"/>
            <a:r>
              <a:rPr lang="ru-RU" sz="4800" dirty="0"/>
              <a:t>Повод для личных контактов не только обычных, но и статусных,</a:t>
            </a:r>
          </a:p>
          <a:p>
            <a:pPr marL="0" indent="0" algn="just">
              <a:buNone/>
            </a:pPr>
            <a:r>
              <a:rPr lang="ru-RU" sz="4800" dirty="0"/>
              <a:t>авторитетных и т. п. людей</a:t>
            </a:r>
          </a:p>
        </p:txBody>
      </p:sp>
    </p:spTree>
    <p:extLst>
      <p:ext uri="{BB962C8B-B14F-4D97-AF65-F5344CB8AC3E}">
        <p14:creationId xmlns:p14="http://schemas.microsoft.com/office/powerpoint/2010/main" val="267375897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9F29989-9AB3-44E9-8F7F-295A36D7BD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Особенности специальных мероприятий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6F26A8D-7994-4E5A-8CA2-3BA63C0D19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560185"/>
          </a:xfrm>
        </p:spPr>
        <p:txBody>
          <a:bodyPr>
            <a:normAutofit fontScale="85000" lnSpcReduction="10000"/>
          </a:bodyPr>
          <a:lstStyle/>
          <a:p>
            <a:pPr lvl="0" algn="just"/>
            <a:r>
              <a:rPr lang="ru-RU" dirty="0"/>
              <a:t>Всегда планируются заранее и представляют компанию в позитивном свете</a:t>
            </a:r>
          </a:p>
          <a:p>
            <a:pPr lvl="0" algn="just"/>
            <a:r>
              <a:rPr lang="ru-RU" dirty="0"/>
              <a:t>Способствуют вовлечению аудитории в культуру бренда через впечатления и эмоции</a:t>
            </a:r>
          </a:p>
          <a:p>
            <a:pPr lvl="0" algn="just"/>
            <a:r>
              <a:rPr lang="ru-RU" dirty="0"/>
              <a:t>Помогают достигать целей, таких как повышение спроса, формирование лояльности и доверия</a:t>
            </a:r>
          </a:p>
          <a:p>
            <a:pPr lvl="0" algn="just"/>
            <a:r>
              <a:rPr lang="ru-RU" dirty="0"/>
              <a:t>Содержат креативный и информационный компоненты, что позволяет привлечь внимание СМИ и лидеров мнений</a:t>
            </a:r>
          </a:p>
          <a:p>
            <a:pPr lvl="0" algn="just"/>
            <a:r>
              <a:rPr lang="ru-RU" dirty="0"/>
              <a:t>Продвижение начинается до самого мероприятия через афиши, анонсы и приглашения</a:t>
            </a:r>
          </a:p>
          <a:p>
            <a:pPr lvl="0" algn="just"/>
            <a:r>
              <a:rPr lang="ru-RU" dirty="0"/>
              <a:t>Создают связь между действиями участников, впечатлениями и символикой бренда</a:t>
            </a:r>
          </a:p>
          <a:p>
            <a:pPr lvl="0" algn="just"/>
            <a:r>
              <a:rPr lang="ru-RU" dirty="0"/>
              <a:t>Участники событий могут быть источником маркетинговой информации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6878647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A8A80CE-529A-4B48-8334-9E9B06ABCA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3600" b="1" dirty="0"/>
              <a:t>Особую роль специальные мероприятия играют в развитии корпоративных коммуникаций, </a:t>
            </a:r>
            <a:br>
              <a:rPr lang="ru-RU" sz="3600" b="1" dirty="0"/>
            </a:br>
            <a:r>
              <a:rPr lang="ru-RU" sz="3600" b="1" dirty="0"/>
              <a:t>работы со СМИ</a:t>
            </a:r>
            <a:endParaRPr lang="ru-RU" sz="3600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74ADD05-0744-4BAD-BE82-6A942F812F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904959"/>
          </a:xfrm>
        </p:spPr>
        <p:txBody>
          <a:bodyPr>
            <a:normAutofit fontScale="85000" lnSpcReduction="20000"/>
          </a:bodyPr>
          <a:lstStyle/>
          <a:p>
            <a:pPr marL="0" indent="0" algn="just">
              <a:buNone/>
            </a:pPr>
            <a:r>
              <a:rPr lang="ru-RU" dirty="0"/>
              <a:t>1) предоставляют хорошие возможности прямых непосредственных контактов и знакомств, межличностного общения</a:t>
            </a:r>
          </a:p>
          <a:p>
            <a:pPr marL="0" indent="0" algn="just">
              <a:buNone/>
            </a:pPr>
            <a:r>
              <a:rPr lang="ru-RU" dirty="0"/>
              <a:t>2) способствуют формированию и продвижению привлекательного имиджа организации и ее первых лиц</a:t>
            </a:r>
          </a:p>
          <a:p>
            <a:pPr marL="0" indent="0" algn="just">
              <a:buNone/>
            </a:pPr>
            <a:r>
              <a:rPr lang="ru-RU" dirty="0"/>
              <a:t>3) создают условия для формирования круга друзей организации, обеспечивая им хорошие поводы для их паблисити и продвижения привлекательного имиджа</a:t>
            </a:r>
          </a:p>
          <a:p>
            <a:pPr marL="0" indent="0" algn="just">
              <a:buNone/>
            </a:pPr>
            <a:r>
              <a:rPr lang="ru-RU" dirty="0"/>
              <a:t>4) привлекают внимание общественности, обеспечивая хорошие возможности паблисити (популярности, известности и узнаваемости) фирмы, ее брендов</a:t>
            </a:r>
          </a:p>
          <a:p>
            <a:pPr marL="0" indent="0" algn="just">
              <a:buNone/>
            </a:pPr>
            <a:r>
              <a:rPr lang="ru-RU" dirty="0"/>
              <a:t>5) привлекают внимание СМИ, конкретных журналистов</a:t>
            </a:r>
          </a:p>
          <a:p>
            <a:pPr marL="0" indent="0" algn="just">
              <a:buNone/>
            </a:pPr>
            <a:r>
              <a:rPr lang="ru-RU" dirty="0"/>
              <a:t>6) создают новостные поводы — фирма предстает ньюсмейкером, поставщиком «хороших новостей»</a:t>
            </a:r>
          </a:p>
          <a:p>
            <a:pPr marL="0" indent="0" algn="just">
              <a:buNone/>
            </a:pPr>
            <a:r>
              <a:rPr lang="ru-RU" dirty="0"/>
              <a:t>7) взаимодействуют со СМИ, создавая условия управления новостями и полноценного информационного менеджмента</a:t>
            </a:r>
          </a:p>
        </p:txBody>
      </p:sp>
    </p:spTree>
    <p:extLst>
      <p:ext uri="{BB962C8B-B14F-4D97-AF65-F5344CB8AC3E}">
        <p14:creationId xmlns:p14="http://schemas.microsoft.com/office/powerpoint/2010/main" val="274642493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C4AFFD4-4371-43E5-A5E0-D153F8FB51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br>
              <a:rPr lang="ru-RU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FB71C86-64F4-4BD5-9218-D6573BF0E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203553"/>
            <a:ext cx="10515600" cy="3973409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4400" dirty="0"/>
              <a:t>История понятия </a:t>
            </a:r>
            <a:r>
              <a:rPr lang="ru-RU" sz="4400" b="1" dirty="0" err="1"/>
              <a:t>Event</a:t>
            </a:r>
            <a:r>
              <a:rPr lang="ru-RU" sz="4400" dirty="0"/>
              <a:t> (от англ. – событие, приуроченное к определенному времени) уходит в глубокую древность: праздники, мероприятия, церемонии и иные события, посвященные рождению, женитьбе, смерти сопровождали человечество на протяжении всей его истории</a:t>
            </a:r>
          </a:p>
          <a:p>
            <a:endParaRPr lang="ru-RU" dirty="0"/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5D30C59D-8AED-4478-951B-F134701F21A7}"/>
              </a:ext>
            </a:extLst>
          </p:cNvPr>
          <p:cNvSpPr/>
          <p:nvPr/>
        </p:nvSpPr>
        <p:spPr>
          <a:xfrm>
            <a:off x="838200" y="166131"/>
            <a:ext cx="10515600" cy="17235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4400" i="1" dirty="0"/>
              <a:t>2. История становления индустрии мероприятий</a:t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8667482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DEFB62B-44A2-4469-91D9-7B2FCBA096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b="1" dirty="0"/>
              <a:t>Древний Рим</a:t>
            </a:r>
            <a:br>
              <a:rPr lang="ru-RU" b="1" dirty="0"/>
            </a:br>
            <a:r>
              <a:rPr lang="ru-RU" b="1" dirty="0"/>
              <a:t>Хлеба и зрелищ! («</a:t>
            </a:r>
            <a:r>
              <a:rPr lang="ru-RU" b="1" dirty="0" err="1"/>
              <a:t>Panem</a:t>
            </a:r>
            <a:r>
              <a:rPr lang="ru-RU" b="1" dirty="0"/>
              <a:t> </a:t>
            </a:r>
            <a:r>
              <a:rPr lang="ru-RU" b="1" dirty="0" err="1"/>
              <a:t>et</a:t>
            </a:r>
            <a:r>
              <a:rPr lang="ru-RU" b="1" dirty="0"/>
              <a:t> </a:t>
            </a:r>
            <a:r>
              <a:rPr lang="ru-RU" b="1" dirty="0" err="1"/>
              <a:t>circenses</a:t>
            </a:r>
            <a:r>
              <a:rPr lang="ru-RU" b="1" dirty="0"/>
              <a:t>!»)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8E3BC72-FE33-4BF8-A4C3-0CEB5092DF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758189"/>
            <a:ext cx="10515600" cy="341877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4800" b="1" dirty="0"/>
              <a:t>Существовало три вида зрелищ</a:t>
            </a:r>
            <a:br>
              <a:rPr lang="ru-RU" sz="4800" b="1" dirty="0"/>
            </a:br>
            <a:endParaRPr lang="ru-RU" sz="4800" b="1" dirty="0"/>
          </a:p>
          <a:p>
            <a:r>
              <a:rPr lang="ru-RU" sz="4800" dirty="0"/>
              <a:t>Гладиаторские бои</a:t>
            </a:r>
          </a:p>
          <a:p>
            <a:r>
              <a:rPr lang="ru-RU" sz="4800" dirty="0"/>
              <a:t>Цирк (гонки на колесницах)</a:t>
            </a:r>
          </a:p>
          <a:p>
            <a:r>
              <a:rPr lang="ru-RU" sz="4800" dirty="0"/>
              <a:t>Театральные представления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561264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E3569DB-DA39-428D-8661-E2B00F673D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В Средние века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E949B2C-0FD6-439B-97AA-A42BA1C3E50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4000" dirty="0"/>
              <a:t>начали появляться городские и государственные праздники, которые часто сопровождались театральными представлениями</a:t>
            </a:r>
          </a:p>
          <a:p>
            <a:pPr marL="0" indent="0" algn="just">
              <a:buNone/>
            </a:pPr>
            <a:r>
              <a:rPr lang="ru-RU" sz="4000" dirty="0"/>
              <a:t> Они служили средством пропаганды, </a:t>
            </a:r>
            <a:r>
              <a:rPr lang="ru-RU" sz="4000" b="1" dirty="0"/>
              <a:t>способствовали формированию отношения общества к различным социальным и политическим вопросам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32769512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2F3C053-6841-45F6-99BF-01A49AD53B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Истоки индустрии специальных мероприятий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450A056-881C-4E2E-B756-D098416E9E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6600" dirty="0"/>
              <a:t>относятся к </a:t>
            </a:r>
            <a:r>
              <a:rPr lang="ru-RU" sz="6600" b="1" dirty="0"/>
              <a:t>1800-м гг.,</a:t>
            </a:r>
            <a:r>
              <a:rPr lang="ru-RU" sz="6600" dirty="0"/>
              <a:t> когда стали продавать билеты на спортивные матчи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776485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E6E7B28-E31E-4F43-AD7D-3922E26B40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/>
              <a:t>Мировоззренческие изменения, происходившие </a:t>
            </a:r>
            <a:r>
              <a:rPr lang="ru-RU" b="1" dirty="0"/>
              <a:t>в конце XIX </a:t>
            </a:r>
            <a:br>
              <a:rPr lang="ru-RU" b="1" dirty="0"/>
            </a:br>
            <a:r>
              <a:rPr lang="ru-RU" b="1" dirty="0"/>
              <a:t>и в первой трети XX вв</a:t>
            </a:r>
            <a:r>
              <a:rPr lang="ru-RU" dirty="0"/>
              <a:t>.,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9ECF4E7-98C9-47BB-93A1-863AD55F293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143593"/>
            <a:ext cx="10515600" cy="4033370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4000" dirty="0"/>
              <a:t>привели к формированию новых философско-эстетических концепций жизни и творчества, к становлению нового типа художественного сознания и практик</a:t>
            </a:r>
          </a:p>
          <a:p>
            <a:pPr marL="0" indent="0" algn="just">
              <a:buNone/>
            </a:pPr>
            <a:r>
              <a:rPr lang="ru-RU" sz="4000" dirty="0"/>
              <a:t>Эстетические идеи </a:t>
            </a:r>
            <a:r>
              <a:rPr lang="ru-RU" sz="4000" b="1" dirty="0"/>
              <a:t>эпохи модерна</a:t>
            </a:r>
            <a:r>
              <a:rPr lang="ru-RU" sz="4000" dirty="0"/>
              <a:t> являлись основанием для появления в культуре новых форм и опыта событийных коммуникаций</a:t>
            </a:r>
          </a:p>
        </p:txBody>
      </p:sp>
    </p:spTree>
    <p:extLst>
      <p:ext uri="{BB962C8B-B14F-4D97-AF65-F5344CB8AC3E}">
        <p14:creationId xmlns:p14="http://schemas.microsoft.com/office/powerpoint/2010/main" val="413061362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32207C2-C96F-4160-BCFC-5EFF364692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В </a:t>
            </a:r>
            <a:r>
              <a:rPr lang="ru-RU" b="1" dirty="0"/>
              <a:t>первой половине XX века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3BDCBAC-F35A-446E-BFDE-8F24254D11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4000" dirty="0"/>
              <a:t>появившиеся электричество, телеграф, телефон, радио, фотография, кинематограф, звукозапись по-новому открыли, осветили, зафиксировали и отразили новый образ мира; существенным образом изменили скорость информационных потоков и масштаб охвата аудиторий, что было мощным фактором начала глобализации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5224611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C8F7147-2965-476D-965B-7088625AD1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Во </a:t>
            </a:r>
            <a:r>
              <a:rPr lang="ru-RU" b="1" dirty="0"/>
              <a:t>второй половине XX века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59E7871-57B4-459C-A8FB-8A5FF5151F2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3200" dirty="0"/>
              <a:t>происходит выстраивание принципиально нового информационного поля, которое также обусловлено техническими достижениями</a:t>
            </a:r>
          </a:p>
          <a:p>
            <a:pPr marL="0" indent="0" algn="just">
              <a:buNone/>
            </a:pPr>
            <a:r>
              <a:rPr lang="ru-RU" sz="3200" dirty="0"/>
              <a:t> Телевидение, развитие телефонии, позднее – мобильной связи, появление персонального компьютера, глобальной коммуникационной Интернет-среды и персональных цифровых «гаджетов» качественно изменили продвижение информации, интегрировали мобильное слово с мобильным изображением</a:t>
            </a:r>
          </a:p>
        </p:txBody>
      </p:sp>
    </p:spTree>
    <p:extLst>
      <p:ext uri="{BB962C8B-B14F-4D97-AF65-F5344CB8AC3E}">
        <p14:creationId xmlns:p14="http://schemas.microsoft.com/office/powerpoint/2010/main" val="14515919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A000A44-AF9D-426F-8956-2F24B65673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В </a:t>
            </a:r>
            <a:r>
              <a:rPr lang="ru-RU" b="1" dirty="0"/>
              <a:t>Большом толковом словаре </a:t>
            </a:r>
            <a:br>
              <a:rPr lang="ru-RU" b="1" dirty="0"/>
            </a:br>
            <a:r>
              <a:rPr lang="ru-RU" b="1" dirty="0"/>
              <a:t>русского языка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4816F3D-1DE1-4E55-AD71-18CA6A3C9F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3600" dirty="0"/>
              <a:t>семантика лексемы «событие» представлена следующим образом: </a:t>
            </a:r>
          </a:p>
          <a:p>
            <a:pPr marL="0" indent="0" algn="just">
              <a:buNone/>
            </a:pPr>
            <a:r>
              <a:rPr lang="ru-RU" sz="3600" dirty="0"/>
              <a:t>1) то, что произошло, случилось</a:t>
            </a:r>
          </a:p>
          <a:p>
            <a:pPr marL="0" indent="0" algn="just">
              <a:buNone/>
            </a:pPr>
            <a:r>
              <a:rPr lang="ru-RU" sz="3600" dirty="0"/>
              <a:t>2) значительное явление</a:t>
            </a:r>
          </a:p>
          <a:p>
            <a:pPr marL="0" indent="0" algn="just">
              <a:buNone/>
            </a:pPr>
            <a:r>
              <a:rPr lang="ru-RU" sz="3600" dirty="0"/>
              <a:t>3) факт общественной или личной жизни; мероприятие, организованное действие или совокупность действий, направленных на осуществление определенных целей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00183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48F2600-6944-4179-9C3D-341683FB03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В культуре XX столетия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42C6E8F-8F34-496A-B211-A01B7E6B8D8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3600" dirty="0"/>
              <a:t>событийные коммуникации обретают новые формы, цели и принципы организации</a:t>
            </a:r>
          </a:p>
          <a:p>
            <a:pPr marL="0" indent="0" algn="just">
              <a:buNone/>
            </a:pPr>
            <a:r>
              <a:rPr lang="ru-RU" sz="3600" dirty="0"/>
              <a:t>Появление </a:t>
            </a:r>
            <a:r>
              <a:rPr lang="ru-RU" sz="3600" b="1" dirty="0"/>
              <a:t>первых международных праздников и международных событий</a:t>
            </a:r>
            <a:r>
              <a:rPr lang="ru-RU" sz="3600" dirty="0"/>
              <a:t> является своеобразным маркером обозначенных процессов международной интеграции в культуре. </a:t>
            </a:r>
          </a:p>
          <a:p>
            <a:pPr marL="0" indent="0" algn="just">
              <a:buNone/>
            </a:pPr>
            <a:r>
              <a:rPr lang="ru-RU" sz="3600" dirty="0"/>
              <a:t>Формируется </a:t>
            </a:r>
            <a:r>
              <a:rPr lang="ru-RU" sz="3600" b="1" dirty="0"/>
              <a:t>международный календарь событий и праздников</a:t>
            </a: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99429006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49E2DF9-0CDA-40AC-9EFE-A9AE3420B9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Конец</a:t>
            </a:r>
            <a:r>
              <a:rPr lang="ru-RU" dirty="0"/>
              <a:t> </a:t>
            </a:r>
            <a:r>
              <a:rPr lang="ru-RU" b="1" dirty="0"/>
              <a:t>XIX – начало XX века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BCA268B-9593-4DC8-B71C-8F037C22E42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4800" dirty="0"/>
              <a:t>хранят опыт организации масштабных торжеств, посвященных важнейшим событиям российской национальной истории</a:t>
            </a:r>
          </a:p>
          <a:p>
            <a:pPr marL="0" indent="0">
              <a:buNone/>
            </a:pPr>
            <a:r>
              <a:rPr lang="ru-RU" sz="4800" dirty="0"/>
              <a:t>Официальные празднества инициировались и патронировались </a:t>
            </a:r>
            <a:r>
              <a:rPr lang="ru-RU" sz="4800" b="1" dirty="0"/>
              <a:t>государством</a:t>
            </a:r>
            <a:endParaRPr lang="ru-RU" sz="4800" dirty="0"/>
          </a:p>
        </p:txBody>
      </p:sp>
    </p:spTree>
    <p:extLst>
      <p:ext uri="{BB962C8B-B14F-4D97-AF65-F5344CB8AC3E}">
        <p14:creationId xmlns:p14="http://schemas.microsoft.com/office/powerpoint/2010/main" val="377569077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6EE5211-714F-4423-8467-A401B2128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На </a:t>
            </a:r>
            <a:r>
              <a:rPr lang="ru-RU" b="1" dirty="0"/>
              <a:t>рубеже XIX−XX вв</a:t>
            </a:r>
            <a:r>
              <a:rPr lang="ru-RU" dirty="0"/>
              <a:t>. у событий </a:t>
            </a:r>
            <a:br>
              <a:rPr lang="ru-RU" dirty="0"/>
            </a:br>
            <a:r>
              <a:rPr lang="ru-RU" b="1" dirty="0"/>
              <a:t>появляется автор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FFFA589-1464-4565-B14C-B1D4607E007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800" b="1" dirty="0"/>
              <a:t>П. де Кубертен</a:t>
            </a:r>
            <a:r>
              <a:rPr lang="ru-RU" sz="4800" dirty="0"/>
              <a:t>, </a:t>
            </a:r>
            <a:r>
              <a:rPr lang="ru-RU" sz="4800" b="1" dirty="0"/>
              <a:t>А. Нобель</a:t>
            </a:r>
            <a:r>
              <a:rPr lang="ru-RU" sz="4800" dirty="0"/>
              <a:t>, </a:t>
            </a:r>
            <a:r>
              <a:rPr lang="ru-RU" sz="4800" b="1" dirty="0"/>
              <a:t>П. Третьяков</a:t>
            </a:r>
            <a:r>
              <a:rPr lang="ru-RU" sz="4800" dirty="0"/>
              <a:t>, </a:t>
            </a:r>
            <a:r>
              <a:rPr lang="ru-RU" sz="4800" b="1" dirty="0"/>
              <a:t>С. Дягилев</a:t>
            </a:r>
            <a:r>
              <a:rPr lang="ru-RU" sz="4800" dirty="0"/>
              <a:t> инициируют крупнейшие культурные события, которые сохраняют свою актуальность и в наши дни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7712501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59B9D53-594D-4CF5-AE08-05FB848BC3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3600" b="1" dirty="0"/>
              <a:t>В конце XIX века бурный рост экономических и культурных международных связей нашел свое отражение  в спорте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2DD0013-DEFE-4138-AE72-10BE76B805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3200" dirty="0"/>
              <a:t>Были созданы игровые международные объединения, стали проводиться соревнования с участием спортсменов разных стран</a:t>
            </a:r>
          </a:p>
          <a:p>
            <a:pPr marL="0" indent="0" algn="just">
              <a:buNone/>
            </a:pPr>
            <a:r>
              <a:rPr lang="ru-RU" sz="3200" dirty="0"/>
              <a:t> С выходом спорта на международную арену возникла необходимость создания его центра организации</a:t>
            </a:r>
          </a:p>
          <a:p>
            <a:pPr marL="0" indent="0" algn="just">
              <a:buNone/>
            </a:pPr>
            <a:r>
              <a:rPr lang="ru-RU" sz="3200" dirty="0"/>
              <a:t> Эту благородную миссию взял на себя французский общественный деятель и педагог барон </a:t>
            </a:r>
            <a:r>
              <a:rPr lang="ru-RU" sz="3200" b="1" dirty="0"/>
              <a:t>Пьер де Кубертен </a:t>
            </a:r>
            <a:r>
              <a:rPr lang="ru-RU" sz="3200" dirty="0"/>
              <a:t>(1863—1937), которого историки спорта единодушно считают «крестным отцом Олимпизма»</a:t>
            </a:r>
          </a:p>
        </p:txBody>
      </p:sp>
    </p:spTree>
    <p:extLst>
      <p:ext uri="{BB962C8B-B14F-4D97-AF65-F5344CB8AC3E}">
        <p14:creationId xmlns:p14="http://schemas.microsoft.com/office/powerpoint/2010/main" val="720023464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FFFF0D5-60C0-426E-91C4-98F1CAAD76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err="1"/>
              <a:t>А.Нобель</a:t>
            </a:r>
            <a:r>
              <a:rPr lang="ru-RU" b="1" dirty="0"/>
              <a:t> ученый, изобретатель, бизнесмен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D7A54E0-AA7D-4B55-96AA-5D15D6AD7BD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800" dirty="0"/>
              <a:t>Прославился не только изобретением и получением патента на динамит, но и организацией престижной премии для выдающихся ученых, писателей, общественных деятелей</a:t>
            </a:r>
            <a:br>
              <a:rPr lang="ru-RU" sz="4800" dirty="0"/>
            </a:br>
            <a:endParaRPr lang="ru-RU" sz="4800" dirty="0"/>
          </a:p>
        </p:txBody>
      </p:sp>
    </p:spTree>
    <p:extLst>
      <p:ext uri="{BB962C8B-B14F-4D97-AF65-F5344CB8AC3E}">
        <p14:creationId xmlns:p14="http://schemas.microsoft.com/office/powerpoint/2010/main" val="2104588368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A7F4AF2-A666-442A-A305-55E0AA28B2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Павел Третьяков – меценат, основатель картинной галереи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07B6032-E02D-4C5B-B265-FCC19649935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800" dirty="0"/>
              <a:t>При поддержке </a:t>
            </a:r>
            <a:r>
              <a:rPr lang="ru-RU" sz="4800" dirty="0" err="1"/>
              <a:t>П.М.Третьякова</a:t>
            </a:r>
            <a:r>
              <a:rPr lang="ru-RU" sz="4800" dirty="0"/>
              <a:t> творили не только молодые художники, но и мастера живописи Здание галереи и картины, собранные им меценат подарил городу</a:t>
            </a:r>
          </a:p>
        </p:txBody>
      </p:sp>
    </p:spTree>
    <p:extLst>
      <p:ext uri="{BB962C8B-B14F-4D97-AF65-F5344CB8AC3E}">
        <p14:creationId xmlns:p14="http://schemas.microsoft.com/office/powerpoint/2010/main" val="107893490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06C68D7-CADD-4575-9A4A-AF3D666690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err="1"/>
              <a:t>С.П.Дягилев</a:t>
            </a:r>
            <a:r>
              <a:rPr lang="ru-RU" dirty="0"/>
              <a:t> - организатор «Русских сезонов» в Париже и труппы «Русский балет Дягилева», 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0214E13-F533-4E25-A68E-B93E1B63F9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4000" dirty="0"/>
              <a:t>Ему принадлежит ведущая роль в популяризации русского искусства в Европе и мире</a:t>
            </a:r>
          </a:p>
          <a:p>
            <a:pPr marL="0" indent="0" algn="just">
              <a:buNone/>
            </a:pPr>
            <a:r>
              <a:rPr lang="ru-RU" sz="4000" dirty="0"/>
              <a:t>В 1906 году при помощи влиятельных покровителей он провёл первый Исторический русский концерт в Париже, представив французской публике русскую оперу, а в 1909-м — балет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8360778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932542B-1E03-4CB5-93FA-DE31FBC3A0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/>
              <a:t>Для </a:t>
            </a:r>
            <a:r>
              <a:rPr lang="ru-RU" b="1" dirty="0"/>
              <a:t>первых лет советской власти</a:t>
            </a:r>
            <a:r>
              <a:rPr lang="ru-RU" dirty="0"/>
              <a:t> характерен эмоциональный подъем, питавшийся энергией созидания нового общества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0C58312-2658-4B7E-985C-B18C9D651CC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413415"/>
            <a:ext cx="10515600" cy="3763547"/>
          </a:xfrm>
        </p:spPr>
        <p:txBody>
          <a:bodyPr/>
          <a:lstStyle/>
          <a:p>
            <a:pPr marL="0" indent="0" algn="just">
              <a:buNone/>
            </a:pPr>
            <a:r>
              <a:rPr lang="ru-RU" sz="4000" dirty="0"/>
              <a:t>Использование грандиозных постановочных действ и организация локальных инсценировок, </a:t>
            </a:r>
            <a:r>
              <a:rPr lang="ru-RU" sz="4000" dirty="0" err="1"/>
              <a:t>агитпостановок</a:t>
            </a:r>
            <a:r>
              <a:rPr lang="ru-RU" sz="4000" dirty="0"/>
              <a:t>, работа агитбригад, организация агитпоездов – опыт уникальных коммуникационных технологий советской эпохи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58705037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C8B9969-731B-4A9B-8D6F-3D6AB745F4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Во </a:t>
            </a:r>
            <a:r>
              <a:rPr lang="ru-RU" b="1" dirty="0"/>
              <a:t>второй половине XX века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247402A-DE92-409E-9CEA-B687D567FBE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3600" dirty="0"/>
              <a:t>активно формируются и развиваются международные организации Это является показателем попытки объединения на основании общих универсальных человеческих ценностей</a:t>
            </a:r>
          </a:p>
          <a:p>
            <a:pPr marL="0" indent="0" algn="just">
              <a:buNone/>
            </a:pPr>
            <a:r>
              <a:rPr lang="ru-RU" sz="3600" dirty="0"/>
              <a:t>Наибольшее социокультурное значение приобретают ООН и ЮНЕСКО, которые создают свой международный календарь значимых событий</a:t>
            </a:r>
          </a:p>
        </p:txBody>
      </p:sp>
    </p:spTree>
    <p:extLst>
      <p:ext uri="{BB962C8B-B14F-4D97-AF65-F5344CB8AC3E}">
        <p14:creationId xmlns:p14="http://schemas.microsoft.com/office/powerpoint/2010/main" val="424349147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FDA9F36-C50E-4338-9DD6-DA46163D7B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В культуре </a:t>
            </a:r>
            <a:r>
              <a:rPr lang="ru-RU" b="1" dirty="0"/>
              <a:t>второй половины XX века</a:t>
            </a:r>
            <a:r>
              <a:rPr lang="ru-RU" dirty="0"/>
              <a:t> появляется </a:t>
            </a:r>
            <a:r>
              <a:rPr lang="ru-RU" b="1" dirty="0"/>
              <a:t>новый субъект – бренд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6370289-F7A4-416C-8468-94861AF045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400" dirty="0"/>
              <a:t>или смоделированный коммуникационными технологиями виртуальный образ объекта продвижения (торговой марки, </a:t>
            </a:r>
            <a:r>
              <a:rPr lang="ru-RU" sz="4400" dirty="0" err="1"/>
              <a:t>кмпании</a:t>
            </a:r>
            <a:r>
              <a:rPr lang="ru-RU" sz="4400" dirty="0"/>
              <a:t>, страны, персоны), закрепившийся в сознании общественных и целевых аудиторий</a:t>
            </a:r>
          </a:p>
        </p:txBody>
      </p:sp>
    </p:spTree>
    <p:extLst>
      <p:ext uri="{BB962C8B-B14F-4D97-AF65-F5344CB8AC3E}">
        <p14:creationId xmlns:p14="http://schemas.microsoft.com/office/powerpoint/2010/main" val="25865999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4559B88-9B86-4F19-A6A8-4A7DE863CB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b="1" dirty="0"/>
              <a:t>Существующие мероприятия ранжируются следующим образом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0BE171E-FB8E-487A-9F4D-67DF03AC55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443397"/>
            <a:ext cx="10515600" cy="3733566"/>
          </a:xfrm>
        </p:spPr>
        <p:txBody>
          <a:bodyPr>
            <a:normAutofit lnSpcReduction="10000"/>
          </a:bodyPr>
          <a:lstStyle/>
          <a:p>
            <a:r>
              <a:rPr lang="ru-RU" sz="4800" dirty="0"/>
              <a:t>Деловые мероприятия</a:t>
            </a:r>
          </a:p>
          <a:p>
            <a:r>
              <a:rPr lang="ru-RU" sz="4800" dirty="0"/>
              <a:t>PR-мероприятия</a:t>
            </a:r>
          </a:p>
          <a:p>
            <a:r>
              <a:rPr lang="ru-RU" sz="4800" dirty="0"/>
              <a:t>Праздничные мероприятия</a:t>
            </a:r>
          </a:p>
          <a:p>
            <a:r>
              <a:rPr lang="ru-RU" sz="4800" dirty="0"/>
              <a:t>Развлекательные мероприятия</a:t>
            </a:r>
          </a:p>
          <a:p>
            <a:r>
              <a:rPr lang="ru-RU" sz="4800" dirty="0" err="1"/>
              <a:t>Incentive</a:t>
            </a:r>
            <a:r>
              <a:rPr lang="ru-RU" sz="4800" dirty="0"/>
              <a:t> мероприятия </a:t>
            </a:r>
          </a:p>
        </p:txBody>
      </p:sp>
    </p:spTree>
    <p:extLst>
      <p:ext uri="{BB962C8B-B14F-4D97-AF65-F5344CB8AC3E}">
        <p14:creationId xmlns:p14="http://schemas.microsoft.com/office/powerpoint/2010/main" val="355827651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58AC44F-4121-40F6-A75A-ACA369E759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Организация специальных мероприятий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FAEA488-EDD5-474E-8126-628977CA77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800" dirty="0"/>
              <a:t>как сфера деятельности начала формироваться на Западе в </a:t>
            </a:r>
            <a:r>
              <a:rPr lang="ru-RU" sz="4800" b="1" dirty="0"/>
              <a:t>1970-1980-х гг.,</a:t>
            </a:r>
            <a:r>
              <a:rPr lang="ru-RU" sz="4800" dirty="0"/>
              <a:t> а само словосочетание </a:t>
            </a:r>
            <a:r>
              <a:rPr lang="ru-RU" sz="4800" b="1" dirty="0"/>
              <a:t>"</a:t>
            </a:r>
            <a:r>
              <a:rPr lang="ru-RU" sz="4800" b="1" dirty="0" err="1"/>
              <a:t>event</a:t>
            </a:r>
            <a:r>
              <a:rPr lang="ru-RU" sz="4800" b="1" dirty="0"/>
              <a:t> </a:t>
            </a:r>
            <a:r>
              <a:rPr lang="ru-RU" sz="4800" b="1" dirty="0" err="1"/>
              <a:t>marketing</a:t>
            </a:r>
            <a:r>
              <a:rPr lang="ru-RU" sz="4800" b="1" dirty="0"/>
              <a:t>"</a:t>
            </a:r>
            <a:r>
              <a:rPr lang="ru-RU" sz="4800" dirty="0"/>
              <a:t> появилось в 1990-х гг. </a:t>
            </a:r>
          </a:p>
          <a:p>
            <a:pPr marL="0" indent="0" algn="just">
              <a:buNone/>
            </a:pPr>
            <a:r>
              <a:rPr lang="ru-RU" sz="4800" dirty="0"/>
              <a:t>В России о </a:t>
            </a:r>
            <a:r>
              <a:rPr lang="ru-RU" sz="4800" b="1" dirty="0"/>
              <a:t>событийном маркетинге</a:t>
            </a:r>
            <a:r>
              <a:rPr lang="ru-RU" sz="4800" dirty="0"/>
              <a:t> заговорили в начале </a:t>
            </a:r>
            <a:r>
              <a:rPr lang="ru-RU" sz="4800" b="1" dirty="0"/>
              <a:t>2000-х гг.</a:t>
            </a:r>
            <a:endParaRPr lang="ru-RU" sz="48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8267027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7F33837-AE48-4523-9A63-272B18002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altLang="ru-RU" b="1" dirty="0">
                <a:solidFill>
                  <a:srgbClr val="000000"/>
                </a:solidFill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Развитие событийного маркетинга в России в 2000-2023 гг.</a:t>
            </a:r>
            <a:br>
              <a:rPr lang="ru-RU" altLang="ru-RU" sz="5400" dirty="0">
                <a:latin typeface="Arial" panose="020B0604020202020204" pitchFamily="34" charset="0"/>
              </a:rPr>
            </a:br>
            <a:endParaRPr lang="ru-RU" dirty="0"/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7DDCB1F0-6C9F-4DEB-A7BC-0D04368F78EC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0" y="1319134"/>
          <a:ext cx="12191999" cy="553886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397953">
                  <a:extLst>
                    <a:ext uri="{9D8B030D-6E8A-4147-A177-3AD203B41FA5}">
                      <a16:colId xmlns:a16="http://schemas.microsoft.com/office/drawing/2014/main" val="2725069086"/>
                    </a:ext>
                  </a:extLst>
                </a:gridCol>
                <a:gridCol w="9794046">
                  <a:extLst>
                    <a:ext uri="{9D8B030D-6E8A-4147-A177-3AD203B41FA5}">
                      <a16:colId xmlns:a16="http://schemas.microsoft.com/office/drawing/2014/main" val="2640596840"/>
                    </a:ext>
                  </a:extLst>
                </a:gridCol>
              </a:tblGrid>
              <a:tr h="330333">
                <a:tc>
                  <a:txBody>
                    <a:bodyPr/>
                    <a:lstStyle/>
                    <a:p>
                      <a:pPr algn="ctr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Период</a:t>
                      </a:r>
                      <a:endParaRPr lang="ru-RU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ctr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Характеристика, ключевые вехи событийного маркетинга</a:t>
                      </a:r>
                      <a:endParaRPr lang="ru-RU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4158084287"/>
                  </a:ext>
                </a:extLst>
              </a:tr>
              <a:tr h="583650"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2000-2003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Bef>
                          <a:spcPts val="75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Зарождение практического опыта. Проводятся первые презентации, корпоративные мероприятия. События глобальных брендов: «Сникерс </a:t>
                      </a:r>
                      <a:r>
                        <a:rPr lang="ru-RU" sz="1400" dirty="0" err="1">
                          <a:effectLst/>
                        </a:rPr>
                        <a:t>Урбания</a:t>
                      </a:r>
                      <a:r>
                        <a:rPr lang="ru-RU" sz="1400" dirty="0">
                          <a:effectLst/>
                        </a:rPr>
                        <a:t>», «</a:t>
                      </a:r>
                      <a:r>
                        <a:rPr lang="ru-RU" sz="1400" dirty="0" err="1">
                          <a:effectLst/>
                        </a:rPr>
                        <a:t>Adidas</a:t>
                      </a:r>
                      <a:r>
                        <a:rPr lang="ru-RU" sz="1400" dirty="0">
                          <a:effectLst/>
                        </a:rPr>
                        <a:t> </a:t>
                      </a:r>
                      <a:r>
                        <a:rPr lang="ru-RU" sz="1400" dirty="0" err="1">
                          <a:effectLst/>
                        </a:rPr>
                        <a:t>Streetball</a:t>
                      </a:r>
                      <a:r>
                        <a:rPr lang="ru-RU" sz="1400" dirty="0">
                          <a:effectLst/>
                        </a:rPr>
                        <a:t> </a:t>
                      </a:r>
                      <a:r>
                        <a:rPr lang="ru-RU" sz="1400" dirty="0" err="1">
                          <a:effectLst/>
                        </a:rPr>
                        <a:t>Challenge</a:t>
                      </a:r>
                      <a:r>
                        <a:rPr lang="ru-RU" sz="1400" dirty="0">
                          <a:effectLst/>
                        </a:rPr>
                        <a:t>»</a:t>
                      </a:r>
                      <a:endParaRPr lang="ru-RU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884682574"/>
                  </a:ext>
                </a:extLst>
              </a:tr>
              <a:tr h="729562"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2003-2005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Bef>
                          <a:spcPts val="75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Активное использование разнообразных форматов событийного маркетинга. Первые ивент-агентства начинают свою работу в Москве на базе иностранных медийных холдингов. Автомобильные бренды внедряют событийный маркетинг в регионах</a:t>
                      </a:r>
                      <a:endParaRPr lang="ru-RU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3244103033"/>
                  </a:ext>
                </a:extLst>
              </a:tr>
              <a:tr h="729562"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2005-2009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Bef>
                          <a:spcPts val="75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Введен профессиональный праздник — День ивент-менеджера (с 2005 года отмечается 21 сентября). Вопросы эффективности мероприятия становятся актуальными. Снижение доли затрат на событийный маркетинг. Кризис 2009 года</a:t>
                      </a:r>
                      <a:endParaRPr lang="ru-RU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2110788226"/>
                  </a:ext>
                </a:extLst>
              </a:tr>
              <a:tr h="463137"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2009-2011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Bef>
                          <a:spcPts val="750"/>
                        </a:spcBef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Восстановление индустрии после кризиса. Интерес к событийному маркетингу активизируется. Запуск легендарного «Red Bull Flugtag»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513469461"/>
                  </a:ext>
                </a:extLst>
              </a:tr>
              <a:tr h="583650"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2011-2014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Bef>
                          <a:spcPts val="750"/>
                        </a:spcBef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Формирование высокого уровня организации мероприятий. Запрос на массовые мероприятия. Культовые проекты: Зеленый марафон Сбер (2012), VK Fest (2013 г.), Alfa Future People Festival (2014 г.)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421281904"/>
                  </a:ext>
                </a:extLst>
              </a:tr>
              <a:tr h="463137"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 </a:t>
                      </a:r>
                    </a:p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2014-2018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Bef>
                          <a:spcPts val="750"/>
                        </a:spcBef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Фестиваль интегрированных коммуникаций BEMA. (Best Experience Marketing Awards)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2054481558"/>
                  </a:ext>
                </a:extLst>
              </a:tr>
              <a:tr h="463137"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2018-2019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Bef>
                          <a:spcPts val="750"/>
                        </a:spcBef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Появляются первые академические дисциплины в рамках образовательных программ по маркетингу в университетах. Цифровые технологии, внедрение VR, AI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835293321"/>
                  </a:ext>
                </a:extLst>
              </a:tr>
              <a:tr h="463137"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2020-2022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Bef>
                          <a:spcPts val="750"/>
                        </a:spcBef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Пандемия Covid-19, запрет на проведение массовых мероприятий, развитие онлайн-форма-та в событийном маркетинге. Формирование рейтинга ивент-агентств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1623946038"/>
                  </a:ext>
                </a:extLst>
              </a:tr>
              <a:tr h="729562"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2022 — настоящее время</a:t>
                      </a:r>
                      <a:endParaRPr lang="ru-RU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tc>
                  <a:txBody>
                    <a:bodyPr/>
                    <a:lstStyle/>
                    <a:p>
                      <a:pPr algn="just" fontAlgn="t">
                        <a:lnSpc>
                          <a:spcPct val="107000"/>
                        </a:lnSpc>
                        <a:spcBef>
                          <a:spcPts val="75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Возрождение событийного маркетинга. Событие в центре ивент-стратегии. «</a:t>
                      </a:r>
                      <a:r>
                        <a:rPr lang="ru-RU" sz="1400" dirty="0" err="1">
                          <a:effectLst/>
                        </a:rPr>
                        <a:t>Mega</a:t>
                      </a:r>
                      <a:r>
                        <a:rPr lang="ru-RU" sz="1400" dirty="0">
                          <a:effectLst/>
                        </a:rPr>
                        <a:t> </a:t>
                      </a:r>
                      <a:r>
                        <a:rPr lang="ru-RU" sz="1400" dirty="0" err="1">
                          <a:effectLst/>
                        </a:rPr>
                        <a:t>Beauty</a:t>
                      </a:r>
                      <a:r>
                        <a:rPr lang="ru-RU" sz="1400" dirty="0">
                          <a:effectLst/>
                        </a:rPr>
                        <a:t> </a:t>
                      </a:r>
                      <a:r>
                        <a:rPr lang="ru-RU" sz="1400" dirty="0" err="1">
                          <a:effectLst/>
                        </a:rPr>
                        <a:t>Days</a:t>
                      </a:r>
                      <a:r>
                        <a:rPr lang="ru-RU" sz="1400" dirty="0">
                          <a:effectLst/>
                        </a:rPr>
                        <a:t> — 2023». Тренд на ментальное здоровье, </a:t>
                      </a:r>
                      <a:r>
                        <a:rPr lang="ru-RU" sz="1400" dirty="0" err="1">
                          <a:effectLst/>
                        </a:rPr>
                        <a:t>иммерсивность</a:t>
                      </a:r>
                      <a:r>
                        <a:rPr lang="ru-RU" sz="1400" dirty="0">
                          <a:effectLst/>
                        </a:rPr>
                        <a:t>. Событие «</a:t>
                      </a:r>
                      <a:r>
                        <a:rPr lang="ru-RU" sz="1400" dirty="0" err="1">
                          <a:effectLst/>
                        </a:rPr>
                        <a:t>Кибермасленница</a:t>
                      </a:r>
                      <a:r>
                        <a:rPr lang="ru-RU" sz="1400" dirty="0">
                          <a:effectLst/>
                        </a:rPr>
                        <a:t>» от брендов «Пятница!» и «Самокат» в виртуальном мире </a:t>
                      </a:r>
                      <a:r>
                        <a:rPr lang="ru-RU" sz="1400" dirty="0" err="1">
                          <a:effectLst/>
                        </a:rPr>
                        <a:t>Roblox</a:t>
                      </a:r>
                      <a:endParaRPr lang="ru-RU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349" marR="37349" marT="0" marB="0"/>
                </a:tc>
                <a:extLst>
                  <a:ext uri="{0D108BD9-81ED-4DB2-BD59-A6C34878D82A}">
                    <a16:rowId xmlns:a16="http://schemas.microsoft.com/office/drawing/2014/main" val="32225876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0465118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88870FA-A645-42E1-822A-22B80889B8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409074"/>
          </a:xfrm>
        </p:spPr>
        <p:txBody>
          <a:bodyPr/>
          <a:lstStyle/>
          <a:p>
            <a:r>
              <a:rPr lang="ru-RU" b="1" dirty="0"/>
              <a:t>Источники: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8CDA658-B4F5-4185-B913-06B52D26457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09074"/>
            <a:ext cx="10515600" cy="5448925"/>
          </a:xfrm>
        </p:spPr>
        <p:txBody>
          <a:bodyPr>
            <a:normAutofit fontScale="55000" lnSpcReduction="20000"/>
          </a:bodyPr>
          <a:lstStyle/>
          <a:p>
            <a:pPr marL="514350" lvl="0" indent="-514350">
              <a:buFont typeface="+mj-lt"/>
              <a:buAutoNum type="arabicPeriod"/>
            </a:pPr>
            <a:r>
              <a:rPr lang="ru-RU" sz="2900" dirty="0"/>
              <a:t>Андрианова Н. А. Феномен «Ивент» в социальном и научном контексте // Вестник СПбГУ. Язык и литература. 2010. №3. </a:t>
            </a:r>
            <a:r>
              <a:rPr lang="en-US" sz="2900" dirty="0"/>
              <a:t>URL</a:t>
            </a:r>
            <a:r>
              <a:rPr lang="ru-RU" sz="2900" dirty="0"/>
              <a:t>: </a:t>
            </a:r>
            <a:r>
              <a:rPr lang="en-US" sz="2900" u="sng" dirty="0">
                <a:hlinkClick r:id="rId2"/>
              </a:rPr>
              <a:t>https</a:t>
            </a:r>
            <a:r>
              <a:rPr lang="ru-RU" sz="2900" u="sng" dirty="0">
                <a:hlinkClick r:id="rId2"/>
              </a:rPr>
              <a:t>://</a:t>
            </a:r>
            <a:r>
              <a:rPr lang="en-US" sz="2900" u="sng" dirty="0" err="1">
                <a:hlinkClick r:id="rId2"/>
              </a:rPr>
              <a:t>cyberleninka</a:t>
            </a:r>
            <a:r>
              <a:rPr lang="ru-RU" sz="2900" u="sng" dirty="0">
                <a:hlinkClick r:id="rId2"/>
              </a:rPr>
              <a:t>.</a:t>
            </a:r>
            <a:r>
              <a:rPr lang="en-US" sz="2900" u="sng" dirty="0" err="1">
                <a:hlinkClick r:id="rId2"/>
              </a:rPr>
              <a:t>ru</a:t>
            </a:r>
            <a:r>
              <a:rPr lang="ru-RU" sz="2900" u="sng" dirty="0">
                <a:hlinkClick r:id="rId2"/>
              </a:rPr>
              <a:t>/</a:t>
            </a:r>
            <a:r>
              <a:rPr lang="en-US" sz="2900" u="sng" dirty="0">
                <a:hlinkClick r:id="rId2"/>
              </a:rPr>
              <a:t>article</a:t>
            </a:r>
            <a:r>
              <a:rPr lang="ru-RU" sz="2900" u="sng" dirty="0">
                <a:hlinkClick r:id="rId2"/>
              </a:rPr>
              <a:t>/</a:t>
            </a:r>
            <a:r>
              <a:rPr lang="en-US" sz="2900" u="sng" dirty="0">
                <a:hlinkClick r:id="rId2"/>
              </a:rPr>
              <a:t>n</a:t>
            </a:r>
            <a:r>
              <a:rPr lang="ru-RU" sz="2900" u="sng" dirty="0">
                <a:hlinkClick r:id="rId2"/>
              </a:rPr>
              <a:t>/</a:t>
            </a:r>
            <a:r>
              <a:rPr lang="en-US" sz="2900" u="sng" dirty="0" err="1">
                <a:hlinkClick r:id="rId2"/>
              </a:rPr>
              <a:t>fenomen</a:t>
            </a:r>
            <a:r>
              <a:rPr lang="ru-RU" sz="2900" u="sng" dirty="0">
                <a:hlinkClick r:id="rId2"/>
              </a:rPr>
              <a:t>-</a:t>
            </a:r>
            <a:r>
              <a:rPr lang="en-US" sz="2900" u="sng" dirty="0" err="1">
                <a:hlinkClick r:id="rId2"/>
              </a:rPr>
              <a:t>ivent</a:t>
            </a:r>
            <a:r>
              <a:rPr lang="ru-RU" sz="2900" u="sng" dirty="0">
                <a:hlinkClick r:id="rId2"/>
              </a:rPr>
              <a:t>-</a:t>
            </a:r>
            <a:r>
              <a:rPr lang="en-US" sz="2900" u="sng" dirty="0">
                <a:hlinkClick r:id="rId2"/>
              </a:rPr>
              <a:t>v</a:t>
            </a:r>
            <a:r>
              <a:rPr lang="ru-RU" sz="2900" u="sng" dirty="0">
                <a:hlinkClick r:id="rId2"/>
              </a:rPr>
              <a:t>-</a:t>
            </a:r>
            <a:r>
              <a:rPr lang="en-US" sz="2900" u="sng" dirty="0" err="1">
                <a:hlinkClick r:id="rId2"/>
              </a:rPr>
              <a:t>sotsialnom</a:t>
            </a:r>
            <a:r>
              <a:rPr lang="ru-RU" sz="2900" u="sng" dirty="0">
                <a:hlinkClick r:id="rId2"/>
              </a:rPr>
              <a:t>-</a:t>
            </a:r>
            <a:r>
              <a:rPr lang="en-US" sz="2900" u="sng" dirty="0" err="1">
                <a:hlinkClick r:id="rId2"/>
              </a:rPr>
              <a:t>i</a:t>
            </a:r>
            <a:r>
              <a:rPr lang="ru-RU" sz="2900" u="sng" dirty="0">
                <a:hlinkClick r:id="rId2"/>
              </a:rPr>
              <a:t>-</a:t>
            </a:r>
            <a:r>
              <a:rPr lang="en-US" sz="2900" u="sng" dirty="0" err="1">
                <a:hlinkClick r:id="rId2"/>
              </a:rPr>
              <a:t>nauchnom</a:t>
            </a:r>
            <a:r>
              <a:rPr lang="ru-RU" sz="2900" u="sng" dirty="0">
                <a:hlinkClick r:id="rId2"/>
              </a:rPr>
              <a:t>-</a:t>
            </a:r>
            <a:r>
              <a:rPr lang="en-US" sz="2900" u="sng" dirty="0" err="1">
                <a:hlinkClick r:id="rId2"/>
              </a:rPr>
              <a:t>kontekste</a:t>
            </a:r>
            <a:endParaRPr lang="ru-RU" sz="2900" dirty="0"/>
          </a:p>
          <a:p>
            <a:pPr marL="514350" lvl="0" indent="-514350">
              <a:buFont typeface="+mj-lt"/>
              <a:buAutoNum type="arabicPeriod"/>
            </a:pPr>
            <a:r>
              <a:rPr lang="ru-RU" sz="2900" dirty="0"/>
              <a:t>Герасимов С. В., </a:t>
            </a:r>
            <a:r>
              <a:rPr lang="ru-RU" sz="2900" dirty="0" err="1"/>
              <a:t>Тульчинский</a:t>
            </a:r>
            <a:r>
              <a:rPr lang="ru-RU" sz="2900" dirty="0"/>
              <a:t> Г. Л, </a:t>
            </a:r>
            <a:r>
              <a:rPr lang="ru-RU" sz="2900" dirty="0" err="1"/>
              <a:t>Лохина</a:t>
            </a:r>
            <a:r>
              <a:rPr lang="ru-RU" sz="2900" dirty="0"/>
              <a:t> Т. Е.  Менеджмент специальных событий в сфере культуры: Учебное пособие: СПб.: Издательство «Лань»; Издательство «ПЛАНЕТА МУЗЫКИ», 2009. — 384 с.: ил. — (Учебники для вузов. Специальная литература). </a:t>
            </a:r>
            <a:r>
              <a:rPr lang="en-US" sz="2900" u="sng" dirty="0">
                <a:hlinkClick r:id="rId3"/>
              </a:rPr>
              <a:t>file</a:t>
            </a:r>
            <a:r>
              <a:rPr lang="ru-RU" sz="2900" u="sng" dirty="0">
                <a:hlinkClick r:id="rId3"/>
              </a:rPr>
              <a:t>:///</a:t>
            </a:r>
            <a:r>
              <a:rPr lang="en-US" sz="2900" u="sng" dirty="0">
                <a:hlinkClick r:id="rId3"/>
              </a:rPr>
              <a:t>C</a:t>
            </a:r>
            <a:r>
              <a:rPr lang="ru-RU" sz="2900" u="sng" dirty="0">
                <a:hlinkClick r:id="rId3"/>
              </a:rPr>
              <a:t>:/</a:t>
            </a:r>
            <a:r>
              <a:rPr lang="en-US" sz="2900" u="sng" dirty="0">
                <a:hlinkClick r:id="rId3"/>
              </a:rPr>
              <a:t>Users</a:t>
            </a:r>
            <a:r>
              <a:rPr lang="ru-RU" sz="2900" u="sng" dirty="0">
                <a:hlinkClick r:id="rId3"/>
              </a:rPr>
              <a:t>/</a:t>
            </a:r>
            <a:r>
              <a:rPr lang="en-US" sz="2900" u="sng" dirty="0">
                <a:hlinkClick r:id="rId3"/>
              </a:rPr>
              <a:t>thinker</a:t>
            </a:r>
            <a:r>
              <a:rPr lang="ru-RU" sz="2900" u="sng" dirty="0">
                <a:hlinkClick r:id="rId3"/>
              </a:rPr>
              <a:t>/</a:t>
            </a:r>
            <a:r>
              <a:rPr lang="en-US" sz="2900" u="sng" dirty="0">
                <a:hlinkClick r:id="rId3"/>
              </a:rPr>
              <a:t>Downloads</a:t>
            </a:r>
            <a:r>
              <a:rPr lang="ru-RU" sz="2900" u="sng" dirty="0">
                <a:hlinkClick r:id="rId3"/>
              </a:rPr>
              <a:t>/[</a:t>
            </a:r>
            <a:r>
              <a:rPr lang="en-US" sz="2900" u="sng" dirty="0">
                <a:hlinkClick r:id="rId3"/>
              </a:rPr>
              <a:t>Gerasimov</a:t>
            </a:r>
            <a:r>
              <a:rPr lang="ru-RU" sz="2900" u="sng" dirty="0">
                <a:hlinkClick r:id="rId3"/>
              </a:rPr>
              <a:t>_</a:t>
            </a:r>
            <a:r>
              <a:rPr lang="en-US" sz="2900" u="sng" dirty="0">
                <a:hlinkClick r:id="rId3"/>
              </a:rPr>
              <a:t>S</a:t>
            </a:r>
            <a:r>
              <a:rPr lang="ru-RU" sz="2900" u="sng" dirty="0">
                <a:hlinkClick r:id="rId3"/>
              </a:rPr>
              <a:t>.</a:t>
            </a:r>
            <a:r>
              <a:rPr lang="en-US" sz="2900" u="sng" dirty="0">
                <a:hlinkClick r:id="rId3"/>
              </a:rPr>
              <a:t>V</a:t>
            </a:r>
            <a:r>
              <a:rPr lang="ru-RU" sz="2900" u="sng" dirty="0">
                <a:hlinkClick r:id="rId3"/>
              </a:rPr>
              <a:t>.,_</a:t>
            </a:r>
            <a:r>
              <a:rPr lang="en-US" sz="2900" u="sng" dirty="0" err="1">
                <a:hlinkClick r:id="rId3"/>
              </a:rPr>
              <a:t>Tulchinsky</a:t>
            </a:r>
            <a:r>
              <a:rPr lang="ru-RU" sz="2900" u="sng" dirty="0">
                <a:hlinkClick r:id="rId3"/>
              </a:rPr>
              <a:t>_</a:t>
            </a:r>
            <a:r>
              <a:rPr lang="en-US" sz="2900" u="sng" dirty="0">
                <a:hlinkClick r:id="rId3"/>
              </a:rPr>
              <a:t>G</a:t>
            </a:r>
            <a:r>
              <a:rPr lang="ru-RU" sz="2900" u="sng" dirty="0">
                <a:hlinkClick r:id="rId3"/>
              </a:rPr>
              <a:t>.</a:t>
            </a:r>
            <a:r>
              <a:rPr lang="en-US" sz="2900" u="sng" dirty="0">
                <a:hlinkClick r:id="rId3"/>
              </a:rPr>
              <a:t>L</a:t>
            </a:r>
            <a:r>
              <a:rPr lang="ru-RU" sz="2900" u="sng" dirty="0">
                <a:hlinkClick r:id="rId3"/>
              </a:rPr>
              <a:t>,_</a:t>
            </a:r>
            <a:r>
              <a:rPr lang="en-US" sz="2900" u="sng" dirty="0" err="1">
                <a:hlinkClick r:id="rId3"/>
              </a:rPr>
              <a:t>Lohina</a:t>
            </a:r>
            <a:r>
              <a:rPr lang="ru-RU" sz="2900" u="sng" dirty="0">
                <a:hlinkClick r:id="rId3"/>
              </a:rPr>
              <a:t>_</a:t>
            </a:r>
            <a:r>
              <a:rPr lang="en-US" sz="2900" u="sng" dirty="0">
                <a:hlinkClick r:id="rId3"/>
              </a:rPr>
              <a:t>T</a:t>
            </a:r>
            <a:r>
              <a:rPr lang="ru-RU" sz="2900" u="sng" dirty="0">
                <a:hlinkClick r:id="rId3"/>
              </a:rPr>
              <a:t>.</a:t>
            </a:r>
            <a:r>
              <a:rPr lang="en-US" sz="2900" u="sng" dirty="0">
                <a:hlinkClick r:id="rId3"/>
              </a:rPr>
              <a:t>E</a:t>
            </a:r>
            <a:r>
              <a:rPr lang="ru-RU" sz="2900" u="sng" dirty="0">
                <a:hlinkClick r:id="rId3"/>
              </a:rPr>
              <a:t>.]_</a:t>
            </a:r>
            <a:r>
              <a:rPr lang="en-US" sz="2900" u="sng" dirty="0" err="1">
                <a:hlinkClick r:id="rId3"/>
              </a:rPr>
              <a:t>Mene</a:t>
            </a:r>
            <a:r>
              <a:rPr lang="ru-RU" sz="2900" u="sng" dirty="0">
                <a:hlinkClick r:id="rId3"/>
              </a:rPr>
              <a:t>(</a:t>
            </a:r>
            <a:r>
              <a:rPr lang="en-US" sz="2900" u="sng" dirty="0" err="1">
                <a:hlinkClick r:id="rId3"/>
              </a:rPr>
              <a:t>libcats</a:t>
            </a:r>
            <a:r>
              <a:rPr lang="ru-RU" sz="2900" u="sng" dirty="0">
                <a:hlinkClick r:id="rId3"/>
              </a:rPr>
              <a:t>.</a:t>
            </a:r>
            <a:r>
              <a:rPr lang="en-US" sz="2900" u="sng" dirty="0">
                <a:hlinkClick r:id="rId3"/>
              </a:rPr>
              <a:t>org</a:t>
            </a:r>
            <a:r>
              <a:rPr lang="ru-RU" sz="2900" u="sng" dirty="0">
                <a:hlinkClick r:id="rId3"/>
              </a:rPr>
              <a:t>)%20(1).</a:t>
            </a:r>
            <a:r>
              <a:rPr lang="en-US" sz="2900" u="sng" dirty="0">
                <a:hlinkClick r:id="rId3"/>
              </a:rPr>
              <a:t>pdf</a:t>
            </a:r>
            <a:endParaRPr lang="ru-RU" sz="2900" dirty="0"/>
          </a:p>
          <a:p>
            <a:pPr marL="514350" indent="-514350">
              <a:buFont typeface="+mj-lt"/>
              <a:buAutoNum type="arabicPeriod"/>
            </a:pPr>
            <a:r>
              <a:rPr lang="ru-RU" sz="2900" dirty="0" err="1"/>
              <a:t>Землянная</a:t>
            </a:r>
            <a:r>
              <a:rPr lang="ru-RU" sz="2900" dirty="0"/>
              <a:t> А С., Савостин Д А. Особенности использования специальных мероприятий в качестве маркетингового инструмента // Международный журнал гуманитарных и естественных наук. </a:t>
            </a:r>
            <a:r>
              <a:rPr lang="en-US" sz="2900" dirty="0"/>
              <a:t>2020. №6-2. URL: </a:t>
            </a:r>
            <a:r>
              <a:rPr lang="en-US" sz="2900" u="sng" dirty="0">
                <a:hlinkClick r:id="rId4"/>
              </a:rPr>
              <a:t>https://cyberleninka.ru/article/n/osobennosti-ispolzovaniya-spetsialnyh-meropriyatiy-v-kachestve-marketingovogo-instrumenta</a:t>
            </a:r>
            <a:endParaRPr lang="ru-RU" sz="2900" dirty="0"/>
          </a:p>
          <a:p>
            <a:pPr marL="514350" lvl="0" indent="-514350">
              <a:buFont typeface="+mj-lt"/>
              <a:buAutoNum type="arabicPeriod"/>
            </a:pPr>
            <a:r>
              <a:rPr lang="ru-RU" sz="2900" dirty="0"/>
              <a:t>Каверина Е. А. Событийные коммуникации в пространстве культуры XX  века // Общество. Среда. Развитие (</a:t>
            </a:r>
            <a:r>
              <a:rPr lang="ru-RU" sz="2900" dirty="0" err="1"/>
              <a:t>Terra</a:t>
            </a:r>
            <a:r>
              <a:rPr lang="ru-RU" sz="2900" dirty="0"/>
              <a:t> </a:t>
            </a:r>
            <a:r>
              <a:rPr lang="ru-RU" sz="2900" dirty="0" err="1"/>
              <a:t>Humana</a:t>
            </a:r>
            <a:r>
              <a:rPr lang="ru-RU" sz="2900" dirty="0"/>
              <a:t>). 2014. №2 (31). </a:t>
            </a:r>
            <a:r>
              <a:rPr lang="en-US" sz="2900" dirty="0"/>
              <a:t>URL</a:t>
            </a:r>
            <a:r>
              <a:rPr lang="ru-RU" sz="2900" dirty="0"/>
              <a:t>: </a:t>
            </a:r>
            <a:r>
              <a:rPr lang="en-US" sz="2900" u="sng" dirty="0">
                <a:hlinkClick r:id="rId5"/>
              </a:rPr>
              <a:t>https</a:t>
            </a:r>
            <a:r>
              <a:rPr lang="ru-RU" sz="2900" u="sng" dirty="0">
                <a:hlinkClick r:id="rId5"/>
              </a:rPr>
              <a:t>://</a:t>
            </a:r>
            <a:r>
              <a:rPr lang="en-US" sz="2900" u="sng" dirty="0" err="1">
                <a:hlinkClick r:id="rId5"/>
              </a:rPr>
              <a:t>cyberleninka</a:t>
            </a:r>
            <a:r>
              <a:rPr lang="ru-RU" sz="2900" u="sng" dirty="0">
                <a:hlinkClick r:id="rId5"/>
              </a:rPr>
              <a:t>.</a:t>
            </a:r>
            <a:r>
              <a:rPr lang="en-US" sz="2900" u="sng" dirty="0" err="1">
                <a:hlinkClick r:id="rId5"/>
              </a:rPr>
              <a:t>ru</a:t>
            </a:r>
            <a:r>
              <a:rPr lang="ru-RU" sz="2900" u="sng" dirty="0">
                <a:hlinkClick r:id="rId5"/>
              </a:rPr>
              <a:t>/</a:t>
            </a:r>
            <a:r>
              <a:rPr lang="en-US" sz="2900" u="sng" dirty="0">
                <a:hlinkClick r:id="rId5"/>
              </a:rPr>
              <a:t>article</a:t>
            </a:r>
            <a:r>
              <a:rPr lang="ru-RU" sz="2900" u="sng" dirty="0">
                <a:hlinkClick r:id="rId5"/>
              </a:rPr>
              <a:t>/</a:t>
            </a:r>
            <a:r>
              <a:rPr lang="en-US" sz="2900" u="sng" dirty="0">
                <a:hlinkClick r:id="rId5"/>
              </a:rPr>
              <a:t>n</a:t>
            </a:r>
            <a:r>
              <a:rPr lang="ru-RU" sz="2900" u="sng" dirty="0">
                <a:hlinkClick r:id="rId5"/>
              </a:rPr>
              <a:t>/</a:t>
            </a:r>
            <a:r>
              <a:rPr lang="en-US" sz="2900" u="sng" dirty="0" err="1">
                <a:hlinkClick r:id="rId5"/>
              </a:rPr>
              <a:t>sobytiynye</a:t>
            </a:r>
            <a:r>
              <a:rPr lang="ru-RU" sz="2900" u="sng" dirty="0">
                <a:hlinkClick r:id="rId5"/>
              </a:rPr>
              <a:t>-</a:t>
            </a:r>
            <a:r>
              <a:rPr lang="en-US" sz="2900" u="sng" dirty="0" err="1">
                <a:hlinkClick r:id="rId5"/>
              </a:rPr>
              <a:t>kommunikatsii</a:t>
            </a:r>
            <a:r>
              <a:rPr lang="ru-RU" sz="2900" u="sng" dirty="0">
                <a:hlinkClick r:id="rId5"/>
              </a:rPr>
              <a:t>-</a:t>
            </a:r>
            <a:r>
              <a:rPr lang="en-US" sz="2900" u="sng" dirty="0">
                <a:hlinkClick r:id="rId5"/>
              </a:rPr>
              <a:t>v</a:t>
            </a:r>
            <a:r>
              <a:rPr lang="ru-RU" sz="2900" u="sng" dirty="0">
                <a:hlinkClick r:id="rId5"/>
              </a:rPr>
              <a:t>-</a:t>
            </a:r>
            <a:r>
              <a:rPr lang="en-US" sz="2900" u="sng" dirty="0" err="1">
                <a:hlinkClick r:id="rId5"/>
              </a:rPr>
              <a:t>prostranstve</a:t>
            </a:r>
            <a:r>
              <a:rPr lang="ru-RU" sz="2900" u="sng" dirty="0">
                <a:hlinkClick r:id="rId5"/>
              </a:rPr>
              <a:t>-</a:t>
            </a:r>
            <a:r>
              <a:rPr lang="en-US" sz="2900" u="sng" dirty="0" err="1">
                <a:hlinkClick r:id="rId5"/>
              </a:rPr>
              <a:t>kultury</a:t>
            </a:r>
            <a:r>
              <a:rPr lang="ru-RU" sz="2900" u="sng" dirty="0">
                <a:hlinkClick r:id="rId5"/>
              </a:rPr>
              <a:t>-</a:t>
            </a:r>
            <a:r>
              <a:rPr lang="en-US" sz="2900" u="sng" dirty="0">
                <a:hlinkClick r:id="rId5"/>
              </a:rPr>
              <a:t>xx</a:t>
            </a:r>
            <a:r>
              <a:rPr lang="ru-RU" sz="2900" u="sng" dirty="0">
                <a:hlinkClick r:id="rId5"/>
              </a:rPr>
              <a:t>-</a:t>
            </a:r>
            <a:r>
              <a:rPr lang="en-US" sz="2900" u="sng" dirty="0" err="1">
                <a:hlinkClick r:id="rId5"/>
              </a:rPr>
              <a:t>veka</a:t>
            </a:r>
            <a:endParaRPr lang="ru-RU" sz="2900" dirty="0"/>
          </a:p>
          <a:p>
            <a:pPr marL="514350" lvl="0" indent="-514350">
              <a:buFont typeface="+mj-lt"/>
              <a:buAutoNum type="arabicPeriod"/>
            </a:pPr>
            <a:r>
              <a:rPr lang="ru-RU" sz="2900" dirty="0"/>
              <a:t>Комаров С. Н. Пьер де Кубертен и возрождение Олимпийских игр // Современные проблемы сервиса и туризма. 2008. </a:t>
            </a:r>
            <a:r>
              <a:rPr lang="en-US" sz="2900" dirty="0"/>
              <a:t>№3. URL: </a:t>
            </a:r>
            <a:r>
              <a:rPr lang="en-US" sz="2900" u="sng" dirty="0">
                <a:hlinkClick r:id="rId6"/>
              </a:rPr>
              <a:t>https://cyberleninka.ru/article/n/pier-de-kuberten-i-vozrozhdenie-olimpiyskih-igr</a:t>
            </a:r>
            <a:endParaRPr lang="ru-RU" sz="2900" dirty="0"/>
          </a:p>
          <a:p>
            <a:pPr marL="514350" lvl="0" indent="-514350">
              <a:buFont typeface="+mj-lt"/>
              <a:buAutoNum type="arabicPeriod"/>
            </a:pPr>
            <a:r>
              <a:rPr lang="ru-RU" sz="2900" dirty="0"/>
              <a:t>Лебедева А.П. Специальные мероприятия как инструмент коммуникационной политики // Вестник ГУУ. 2013. </a:t>
            </a:r>
            <a:r>
              <a:rPr lang="en-US" sz="2900" dirty="0"/>
              <a:t>№23. URL: </a:t>
            </a:r>
            <a:r>
              <a:rPr lang="en-US" sz="2900" u="sng" dirty="0">
                <a:hlinkClick r:id="rId7"/>
              </a:rPr>
              <a:t>https://cyberleninka.ru/article/n/spetsialnye-meropriyatiya-kak-in</a:t>
            </a:r>
            <a:r>
              <a:rPr lang="ru-RU" sz="2900" u="sng" dirty="0">
                <a:hlinkClick r:id="rId7"/>
              </a:rPr>
              <a:t>А</a:t>
            </a:r>
            <a:r>
              <a:rPr lang="en-US" sz="2900" u="sng" dirty="0">
                <a:hlinkClick r:id="rId7"/>
              </a:rPr>
              <a:t>.</a:t>
            </a:r>
            <a:r>
              <a:rPr lang="ru-RU" sz="2900" u="sng" dirty="0">
                <a:hlinkClick r:id="rId7"/>
              </a:rPr>
              <a:t>Нобель</a:t>
            </a:r>
            <a:r>
              <a:rPr lang="en-US" sz="2900" u="sng" dirty="0" err="1">
                <a:hlinkClick r:id="rId7"/>
              </a:rPr>
              <a:t>strumentkommunikatsionnoy-politiki</a:t>
            </a:r>
            <a:endParaRPr lang="ru-RU" sz="2900" dirty="0"/>
          </a:p>
          <a:p>
            <a:pPr marL="514350" lvl="0" indent="-514350">
              <a:buFont typeface="+mj-lt"/>
              <a:buAutoNum type="arabicPeriod"/>
            </a:pPr>
            <a:r>
              <a:rPr lang="ru-RU" sz="2900" dirty="0"/>
              <a:t>Попова О. И., Сысоева Т. Л.  Событийный маркетинг: вызовы и возможности нового времени // Вестник </a:t>
            </a:r>
            <a:r>
              <a:rPr lang="ru-RU" sz="2900" dirty="0" err="1"/>
              <a:t>СИБИТа</a:t>
            </a:r>
            <a:r>
              <a:rPr lang="ru-RU" sz="2900" dirty="0"/>
              <a:t>. </a:t>
            </a:r>
            <a:r>
              <a:rPr lang="en-US" sz="2900" dirty="0"/>
              <a:t>2023. №3. URL: </a:t>
            </a:r>
            <a:r>
              <a:rPr lang="en-US" sz="2900" u="sng" dirty="0">
                <a:hlinkClick r:id="rId8"/>
              </a:rPr>
              <a:t>https://cyberleninka.ru/article/n/sobytiynyy-marketing-vyzovy-i-vozmozhnosti-novogo-vremeni</a:t>
            </a:r>
            <a:endParaRPr lang="ru-RU" sz="2900" dirty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550472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FB3CA7B-917A-4D6A-A2AA-E8514AB3F6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В русском языке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074944B-3C8C-4545-BDC3-85D0E86E22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4800" dirty="0"/>
              <a:t>слова </a:t>
            </a:r>
            <a:r>
              <a:rPr lang="ru-RU" sz="4800" b="1" dirty="0"/>
              <a:t>«специальное событие»</a:t>
            </a:r>
            <a:r>
              <a:rPr lang="ru-RU" sz="4800" dirty="0"/>
              <a:t> и </a:t>
            </a:r>
            <a:r>
              <a:rPr lang="ru-RU" sz="4800" b="1" dirty="0"/>
              <a:t>«специальное мероприятие»</a:t>
            </a:r>
            <a:r>
              <a:rPr lang="ru-RU" sz="4800" dirty="0"/>
              <a:t> считаются синонимами</a:t>
            </a:r>
          </a:p>
          <a:p>
            <a:pPr marL="0" indent="0" algn="just">
              <a:buNone/>
            </a:pPr>
            <a:r>
              <a:rPr lang="ru-RU" sz="4800" dirty="0"/>
              <a:t>В мировой практике в большей степени укоренился термин </a:t>
            </a:r>
            <a:r>
              <a:rPr lang="ru-RU" sz="4800" b="1" dirty="0"/>
              <a:t>«специальные события» (</a:t>
            </a:r>
            <a:r>
              <a:rPr lang="ru-RU" sz="4800" b="1" dirty="0" err="1"/>
              <a:t>special</a:t>
            </a:r>
            <a:r>
              <a:rPr lang="ru-RU" sz="4800" b="1" dirty="0"/>
              <a:t> </a:t>
            </a:r>
            <a:r>
              <a:rPr lang="ru-RU" sz="4800" b="1" dirty="0" err="1"/>
              <a:t>events</a:t>
            </a:r>
            <a:r>
              <a:rPr lang="ru-RU" sz="4800" b="1" dirty="0"/>
              <a:t>)</a:t>
            </a:r>
            <a:endParaRPr lang="ru-RU" sz="48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961709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A75A57A-F04C-4F66-BA2F-3F313DF436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И. А. Алешина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22E196B-4873-4BCE-B9B1-60138642A4F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486275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3600" dirty="0"/>
              <a:t>определяет специальные мероприятия (</a:t>
            </a:r>
            <a:r>
              <a:rPr lang="ru-RU" sz="3600" dirty="0" err="1"/>
              <a:t>special</a:t>
            </a:r>
            <a:r>
              <a:rPr lang="ru-RU" sz="3600" dirty="0"/>
              <a:t> </a:t>
            </a:r>
            <a:r>
              <a:rPr lang="ru-RU" sz="3600" dirty="0" err="1"/>
              <a:t>events</a:t>
            </a:r>
            <a:r>
              <a:rPr lang="ru-RU" sz="3600" dirty="0"/>
              <a:t>) как мероприятия, проводимые организацией в целях привлечения внимания общественности к самой организации, ее деятельности и продуктам</a:t>
            </a:r>
          </a:p>
          <a:p>
            <a:pPr marL="0" indent="0" algn="just">
              <a:buNone/>
            </a:pPr>
            <a:r>
              <a:rPr lang="ru-RU" sz="3600" dirty="0"/>
              <a:t>Автор отмечает, что </a:t>
            </a:r>
            <a:r>
              <a:rPr lang="ru-RU" sz="3600" dirty="0" err="1"/>
              <a:t>спецсобытия</a:t>
            </a:r>
            <a:r>
              <a:rPr lang="ru-RU" sz="3600" dirty="0"/>
              <a:t> призваны нарушить рутинный и привычный ход жизни в организации и окружающей среде, стать событием для целевых групп общественности</a:t>
            </a:r>
          </a:p>
        </p:txBody>
      </p:sp>
    </p:spTree>
    <p:extLst>
      <p:ext uri="{BB962C8B-B14F-4D97-AF65-F5344CB8AC3E}">
        <p14:creationId xmlns:p14="http://schemas.microsoft.com/office/powerpoint/2010/main" val="8475178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80CA439-9DCB-4D4B-BA99-99A2FD8C81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Г.Л. </a:t>
            </a:r>
            <a:r>
              <a:rPr lang="ru-RU" b="1" dirty="0" err="1"/>
              <a:t>Тульчинский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3F4F789-4383-4555-B4A7-2B59D9CA47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4800" dirty="0"/>
              <a:t>отмечает, что </a:t>
            </a:r>
            <a:r>
              <a:rPr lang="ru-RU" sz="4800" b="1" dirty="0"/>
              <a:t>специальные события</a:t>
            </a:r>
            <a:r>
              <a:rPr lang="ru-RU" sz="4800" dirty="0"/>
              <a:t> – это мероприятия, проводимые компанией в целях формирования позитивного имиджа организации и привлечения внимания общественности к самой компании, ее деятельности и продуктам</a:t>
            </a:r>
          </a:p>
        </p:txBody>
      </p:sp>
    </p:spTree>
    <p:extLst>
      <p:ext uri="{BB962C8B-B14F-4D97-AF65-F5344CB8AC3E}">
        <p14:creationId xmlns:p14="http://schemas.microsoft.com/office/powerpoint/2010/main" val="132881790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331598C-3A37-4A1F-9CDB-C7B9D3AA60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А. Радченко</a:t>
            </a:r>
            <a:r>
              <a:rPr lang="ru-RU" dirty="0"/>
              <a:t>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E324CD27-5EBA-48CB-A7DE-DF5E863858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4800" dirty="0"/>
              <a:t>характеризует </a:t>
            </a:r>
            <a:r>
              <a:rPr lang="ru-RU" sz="4800" b="1" dirty="0"/>
              <a:t>специальное мероприятие/событие</a:t>
            </a:r>
            <a:r>
              <a:rPr lang="ru-RU" sz="4800" dirty="0"/>
              <a:t> как яркое, запоминающееся действо, которое проводится от имени организации с целью продвижения бренда, создает запоминающийся образ организации в сознании целевой аудитории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9359251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556409F-F292-483F-8515-056B3AAD4D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О.Г. Филатова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BCEC8BF-D61D-4FFB-96C6-0551036FAE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000" b="1" dirty="0"/>
              <a:t>специальное мероприятие</a:t>
            </a:r>
            <a:r>
              <a:rPr lang="ru-RU" sz="4000" dirty="0"/>
              <a:t> – это спланированное мероприятие (событие, происшествие, акция), инициированное базисным субъектом PR и направленное на достижение прагматических коммуникативных целей данного субъекта, способствующее приращению его </a:t>
            </a:r>
            <a:r>
              <a:rPr lang="ru-RU" sz="4000" dirty="0" err="1"/>
              <a:t>паблицитного</a:t>
            </a:r>
            <a:r>
              <a:rPr lang="ru-RU" sz="4000" dirty="0"/>
              <a:t> капитала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0918843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665</TotalTime>
  <Words>2363</Words>
  <Application>Microsoft Office PowerPoint</Application>
  <PresentationFormat>Широкоэкранный</PresentationFormat>
  <Paragraphs>177</Paragraphs>
  <Slides>42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42</vt:i4>
      </vt:variant>
    </vt:vector>
  </HeadingPairs>
  <TitlesOfParts>
    <vt:vector size="46" baseType="lpstr">
      <vt:lpstr>Arial</vt:lpstr>
      <vt:lpstr>Calibri</vt:lpstr>
      <vt:lpstr>Calibri Light</vt:lpstr>
      <vt:lpstr>Тема Office</vt:lpstr>
      <vt:lpstr>ТЕМА ЛЕКЦИИ 1. СПЕЦИАЛЬНЫЕ МЕРОПРИЯТИЯ: СУЩНОСТЬ, ВИДЫ, НАЗНАЧЕНИЕ </vt:lpstr>
      <vt:lpstr>Ивент (от англ. еvent), в соответствии с англо-русским словарем В.К.Мюллера переводится</vt:lpstr>
      <vt:lpstr>В Большом толковом словаре  русского языка </vt:lpstr>
      <vt:lpstr>Существующие мероприятия ранжируются следующим образом</vt:lpstr>
      <vt:lpstr>В русском языке </vt:lpstr>
      <vt:lpstr>И. А. Алешина </vt:lpstr>
      <vt:lpstr>Г.Л. Тульчинский </vt:lpstr>
      <vt:lpstr>А. Радченко </vt:lpstr>
      <vt:lpstr>О.Г. Филатова</vt:lpstr>
      <vt:lpstr>Т.о. специальное мероприятие </vt:lpstr>
      <vt:lpstr>Смыслы, которые определяют  специальные мероприятия </vt:lpstr>
      <vt:lpstr>Специальное мероприятие </vt:lpstr>
      <vt:lpstr>Специальные мероприятия </vt:lpstr>
      <vt:lpstr>Специальные мероприятия </vt:lpstr>
      <vt:lpstr>У. Хальцбауэр обращает внимание также на такие особенности специальных событий</vt:lpstr>
      <vt:lpstr>От случайных событий специальное мероприятие отличается тем, что: </vt:lpstr>
      <vt:lpstr>Для любого профессионально организованного специального мероприятия характерны следующие аспекты</vt:lpstr>
      <vt:lpstr>Специальное мероприятие всегда планируется целенаправленно и служит определенным целям: </vt:lpstr>
      <vt:lpstr>Специальное мероприятие также создает условия и закладывает основу развития различных направлений связей с общественностью</vt:lpstr>
      <vt:lpstr>Главные социальные функции  специальных мероприятий </vt:lpstr>
      <vt:lpstr>Особенности специальных мероприятий</vt:lpstr>
      <vt:lpstr>Особую роль специальные мероприятия играют в развитии корпоративных коммуникаций,  работы со СМИ</vt:lpstr>
      <vt:lpstr> </vt:lpstr>
      <vt:lpstr>Древний Рим Хлеба и зрелищ! («Panem et circenses!»)</vt:lpstr>
      <vt:lpstr>В Средние века </vt:lpstr>
      <vt:lpstr>Истоки индустрии специальных мероприятий </vt:lpstr>
      <vt:lpstr>Мировоззренческие изменения, происходившие в конце XIX  и в первой трети XX вв., </vt:lpstr>
      <vt:lpstr>В первой половине XX века </vt:lpstr>
      <vt:lpstr>Во второй половине XX века </vt:lpstr>
      <vt:lpstr>В культуре XX столетия </vt:lpstr>
      <vt:lpstr>Конец XIX – начало XX века </vt:lpstr>
      <vt:lpstr>На рубеже XIX−XX вв. у событий  появляется автор</vt:lpstr>
      <vt:lpstr>В конце XIX века бурный рост экономических и культурных международных связей нашел свое отражение  в спорте</vt:lpstr>
      <vt:lpstr>А.Нобель ученый, изобретатель, бизнесмен</vt:lpstr>
      <vt:lpstr>Павел Третьяков – меценат, основатель картинной галереи</vt:lpstr>
      <vt:lpstr>С.П.Дягилев - организатор «Русских сезонов» в Париже и труппы «Русский балет Дягилева», </vt:lpstr>
      <vt:lpstr>Для первых лет советской власти характерен эмоциональный подъем, питавшийся энергией созидания нового общества</vt:lpstr>
      <vt:lpstr>Во второй половине XX века</vt:lpstr>
      <vt:lpstr>В культуре второй половины XX века появляется новый субъект – бренд </vt:lpstr>
      <vt:lpstr>Организация специальных мероприятий </vt:lpstr>
      <vt:lpstr>Развитие событийного маркетинга в России в 2000-2023 гг. </vt:lpstr>
      <vt:lpstr>Источники: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 ЛЕКЦИИ 1. СПЕЦИАЛЬНЫЕ МЕРОПРИЯТИЯ: СУЩНОСТЬ, ВИДЫ, НАЗНАЧЕНИЕ </dc:title>
  <dc:creator>thinker</dc:creator>
  <cp:lastModifiedBy>thinker</cp:lastModifiedBy>
  <cp:revision>12</cp:revision>
  <dcterms:created xsi:type="dcterms:W3CDTF">2025-01-05T15:42:32Z</dcterms:created>
  <dcterms:modified xsi:type="dcterms:W3CDTF">2025-01-12T08:21:21Z</dcterms:modified>
</cp:coreProperties>
</file>

<file path=docProps/thumbnail.jpeg>
</file>